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3" r:id="rId3"/>
    <p:sldId id="285" r:id="rId4"/>
    <p:sldId id="335" r:id="rId5"/>
    <p:sldId id="334" r:id="rId6"/>
    <p:sldId id="260" r:id="rId7"/>
    <p:sldId id="261" r:id="rId8"/>
    <p:sldId id="262" r:id="rId9"/>
    <p:sldId id="336" r:id="rId10"/>
    <p:sldId id="306" r:id="rId11"/>
    <p:sldId id="307" r:id="rId12"/>
    <p:sldId id="308" r:id="rId13"/>
    <p:sldId id="309" r:id="rId14"/>
    <p:sldId id="318" r:id="rId15"/>
    <p:sldId id="320" r:id="rId16"/>
    <p:sldId id="321" r:id="rId17"/>
    <p:sldId id="288" r:id="rId18"/>
    <p:sldId id="304" r:id="rId19"/>
    <p:sldId id="263" r:id="rId20"/>
    <p:sldId id="337" r:id="rId21"/>
    <p:sldId id="266" r:id="rId22"/>
    <p:sldId id="258" r:id="rId2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pos="158">
          <p15:clr>
            <a:srgbClr val="A4A3A4"/>
          </p15:clr>
        </p15:guide>
        <p15:guide id="5" pos="5738">
          <p15:clr>
            <a:srgbClr val="A4A3A4"/>
          </p15:clr>
        </p15:guide>
        <p15:guide id="6" pos="4422">
          <p15:clr>
            <a:srgbClr val="A4A3A4"/>
          </p15:clr>
        </p15:guide>
        <p15:guide id="7" pos="3696">
          <p15:clr>
            <a:srgbClr val="A4A3A4"/>
          </p15:clr>
        </p15:guide>
        <p15:guide id="8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3D83"/>
    <a:srgbClr val="8C8EA6"/>
    <a:srgbClr val="3B3B75"/>
    <a:srgbClr val="42366A"/>
    <a:srgbClr val="0000FF"/>
    <a:srgbClr val="A2E8A5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9" autoAdjust="0"/>
    <p:restoredTop sz="94780" autoAdjust="0"/>
  </p:normalViewPr>
  <p:slideViewPr>
    <p:cSldViewPr showGuides="1">
      <p:cViewPr varScale="1">
        <p:scale>
          <a:sx n="152" d="100"/>
          <a:sy n="152" d="100"/>
        </p:scale>
        <p:origin x="2432" y="108"/>
      </p:cViewPr>
      <p:guideLst>
        <p:guide orient="horz" pos="935"/>
        <p:guide orient="horz" pos="4201"/>
        <p:guide orient="horz" pos="1570"/>
        <p:guide pos="158"/>
        <p:guide pos="5738"/>
        <p:guide pos="4422"/>
        <p:guide pos="3696"/>
        <p:guide pos="5602"/>
      </p:guideLst>
    </p:cSldViewPr>
  </p:slideViewPr>
  <p:outlineViewPr>
    <p:cViewPr>
      <p:scale>
        <a:sx n="33" d="100"/>
        <a:sy n="33" d="100"/>
      </p:scale>
      <p:origin x="0" y="15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928" y="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EF4F7D27-5DED-4D70-B148-EECF806DAC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50D86071-5E58-422F-AD4E-17D01A87FD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EA74EE97-32A9-4077-AF27-1E14E768C3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B513342E-E950-4A05-8782-25B2ABC8F3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33E418-CE32-4A90-B4D8-CD465C317B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7:19:27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23222 7639 48 0,'-3'-3'19'0,"3"3"-15"0,0-3 10 31,0 3 4-31,0 0 7 0,0 0 7 0,0 0-4 16,-3 3 0-16,0 2 2 15,0 3 1-15,0 0-8 16,0 0-3-16,0 3-12 16,0-1 1-16,0-2 2 0,3 0-2 15,0-3 2-15,0 1-2 16,0-6 2-16,0 0-2 0,0 0 0 16,0 0-3-1,3 2-1-15,-3-2-3 16,3 8 1-16,-3-3-2 15,3 3-1-15,3 0 1 16,0-2-4-16,0 2 2 16,0 0 1-16,3-1 2 15,0 1-1-15,0 0-1 16,0 0 1-16,0 0 1 16,0 3-3-16,-1-1 0 15,1 1-1-15,0 0 0 16,0-1 2-16,0 6 2 15,3 0-1-15,0 0-1 0,3 2-2 16,0 1 1-16,3-1 1 16,-1 1 0-16,4-1 0 15,0-2 2-15,3-3-1 16,0-2-1-16,6 0-2 16,-1-6 1-16,1-2 5 15,3-3 2 1,-3-3 0-16,2-2 1 0,-2-3 0 15,3-6 3-15,0-4 1 16,-4-6 3-16,-2-2-5 16,0-6-3-16,-3-2-3 15,-3-4 0-15,-1 1-2 16,-5 0-1-16,-3 0 3 0,-3 0 2 16,-3 6-2-16,-3-1 0 15,-3 0-1-15,0 0 1 16,-3-2-4-16,-3 0 0 15,0-4 3-15,-3-1 1 16,-3-1 3 0,-3 3 1-16,-2 3-1 0,-7 2-1 15,-3 0-1-15,0 3 0 16,-3 5-5-16,-2 3 1 16,-4 3 0-16,0 2 0 15,1 2-3-15,-1 1 2 16,0 5 1-16,0 0 2 15,-2 6-1-15,-7 2 2 16,3 2-4-16,-2 4-2 16,2 2 2-16,0 5 2 0,1 3-2 15,2 5-2-15,3 5 2 16,4 3 0-16,2 6 1 16,3-1 2-16,3 3-3 15,3 6-2-15,6-1 2 16,4 0 0-16,2 6 1 15,6 0 0-15,3 10-3 16,9-5 0-16,5 0-1 16,10-8 3-16,9-6 0 15,9-4 3-15,5-6-21 16,7-3-7-16,2-2-117 16</inkml:trace>
  <inkml:trace contextRef="#ctx0" brushRef="#br0" timeOffset="10162.6">23585 4794 96 0,'0'-10'38'0,"0"7"-29"0,0-8 12 0,0 11 4 16,0-2-11-16,0-3-3 16,0-3-5-16,0-3-1 15,0 3-3-15,3-10-2 0,0 2 3 0,0 2-7 16,6-7 1-16,-3 5-1 15,6-5-1 1</inkml:trace>
  <inkml:trace contextRef="#ctx0" brushRef="#br0" timeOffset="10203.48">23671 4495 184 0,'3'-5'0'0,"0"0"2"15,-3 2 1-15</inkml:trace>
  <inkml:trace contextRef="#ctx0" brushRef="#br0" timeOffset="10299.21">23674 4442 188 0,'0'0'0'0,"-3"-5"-1"15,3 5 2-15,0 0-26 16,-2 0-10-16,-1 5-9 15,0-5-3-15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7:21:06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22868 8782 100 0,'-6'5'38'0,"9"-5"-29"0,-6 0-1 0,3 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7:25:08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20811 3072 108 0,'-6'-5'41'0,"9"2"-32"0,0 3 11 0,0 0 4 15,6 0-7-15,3-3 1 16,3 1-9-16,9-4-3 15,8 1-3-15,10-3 0 0,12 3 0 16,8 2-4-16,9 3-1 16,19 3-4-16,8 10 1 15,6 0 1-15,9 6-1 16,-26-6 6-16,41 11 1 16,-9-3-3-16,-6-8-1 15</inkml:trace>
  <inkml:trace contextRef="#ctx0" brushRef="#br0" timeOffset="89.01">22463 3159 276 0,'18'-10'104'0,"-15"7"-81"0,0 0-6 16,-3 3-7-16,-3 0-40 16,0 0-14-1,-9 3-64-15,3 0-28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7:27:47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17570 7554 192 0,'-18'13'71'0,"12"-10"-55"0,3-1 11 0,3-2 3 15,-3 3-5-15,3-3 0 16,0 0-11-16,0 0-4 15,0 0-6-15,0-3-1 0,0 1 3 16,0-1-1-16,-3 0 0 16,0 1-3-16,-6 2-2 15,-3 2 1-15,0 6 1 16,-3 6 1-16,3 7 1 0,0 8-2 16,3 5 1-16,3-2-4 15,6-3-2-15,3-8 8 16,3-5 4-1,3-8 11-15,0-8 5 0,3-10 0 16,-3-12 0-16,0-9-12 16,-3-4-3-16,-3 3-6 15,-6 3-1-15,-6 6 1 16,-6 7 0-16,-6 10-2 16,-2 9 1-16,-1 13-2 15,0 13-1-15,6 8-2 16,9 0-1-16,6-3-1 15,6-10 3-15,6-8 0 0,3-8 1 16,0-8 11-16,3-13 5 16,-3-8-6-1,-3-8-1-15,-3 0-3 0,-6-1-1 16,0 7-3-16,-6 1 1 16,0 9-2-1,0 5 2-15,0 6 0 0,3 10 1 16,9 10-7-16,3 6 0 15,6-3-1-15,2-5 2 16,1-11-8-16,-3-13-1 16,-9-16-102-16,-39-28-46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4T17:52:42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19915 4096 4 0,'-9'5'0'0</inkml:trace>
  <inkml:trace contextRef="#ctx0" brushRef="#br0" timeOffset="28151.72">12444 4469 176 0,'-6'-19'68'15,"6"14"-52"-15,-6 2 6 0,3-2 1 0</inkml:trace>
  <inkml:trace contextRef="#ctx0" brushRef="#br0" timeOffset="68840.92">16849 4588 176 0,'-24'-13'66'0,"15"5"-52"0,-2 2 3 0,8 6-2 0,0 0 7 16,0 0 6-16,-3 0-1 15,0 6-2-15,0-6-13 16,0 2 3-16,0 1 3 0,-3 0-6 16,3 2 1-16,0-2-8 15,0 2-1-15</inkml:trace>
  <inkml:trace contextRef="#ctx0" brushRef="#br0" timeOffset="68900.75">16718 4628 304 0,'3'0'115'0,"-3"0"-89"0,0 2-6 16,0-2-8-16</inkml:trace>
  <inkml:trace contextRef="#ctx0" brushRef="#br0" timeOffset="68961.6">16718 4633 320 0,'0'-3'121'0,"0"6"-95"0,0 2-6 0,0-5-9 15</inkml:trace>
  <inkml:trace contextRef="#ctx0" brushRef="#br0" timeOffset="69028.95">16718 4625 316 0,'0'-5'121'0,"3"5"-95"0,0 0-6 0,-3 0-9 16</inkml:trace>
  <inkml:trace contextRef="#ctx0" brushRef="#br0" timeOffset="69082.8">16730 4588 316 0,'0'-5'121'0,"0"5"-95"0,0 0-8 0,0 0-11 0</inkml:trace>
  <inkml:trace contextRef="#ctx0" brushRef="#br0" timeOffset="69148.63">16730 4583 292 0,'0'-3'110'15,"0"3"-86"-15,0 0-6 0,0 0-8 0</inkml:trace>
  <inkml:trace contextRef="#ctx0" brushRef="#br0" timeOffset="69219.42">16733 4580 292 0,'0'-3'110'0,"0"3"-86"0,3 3-6 16,-3-3-10-16</inkml:trace>
  <inkml:trace contextRef="#ctx0" brushRef="#br0" timeOffset="69279.28">16763 4575 284 0,'6'-6'107'0,"-3"4"-83"0,3 2-5 15,-3 0-8-15</inkml:trace>
  <inkml:trace contextRef="#ctx0" brushRef="#br0" timeOffset="69328.14">16802 4546 284 0,'0'-3'107'0,"0"3"-83"0,0 0-7 0,0 0-9 16</inkml:trace>
  <inkml:trace contextRef="#ctx0" brushRef="#br0" timeOffset="69392.97">16816 4540 284 0,'3'-8'107'0,"0"8"-83"0,0 0-7 0,-3 0-7 15</inkml:trace>
  <inkml:trace contextRef="#ctx0" brushRef="#br0" timeOffset="69447.36">16834 4527 284 0,'-3'0'107'0,"3"0"-83"0,0 0-7 0,0 0-7 16</inkml:trace>
  <inkml:trace contextRef="#ctx0" brushRef="#br0" timeOffset="69510.19">16834 4522 284 0,'0'0'107'0,"0"5"-83"0,0-5-7 0,0 0-7 0</inkml:trace>
  <inkml:trace contextRef="#ctx0" brushRef="#br0" timeOffset="69562.06">16825 4543 284 0,'-3'5'107'0,"3"-5"-83"0,0 0-7 16,0 0-9-16</inkml:trace>
  <inkml:trace contextRef="#ctx0" brushRef="#br0" timeOffset="69626.88">16828 4553 280 0,'0'0'107'0,"3"0"-83"0,0 0-7 0,0 0-7 0</inkml:trace>
  <inkml:trace contextRef="#ctx0" brushRef="#br0" timeOffset="69682.73">16855 4559 280 0,'0'0'107'0,"0"0"-83"0,0 0-7 16,0 0-7-16</inkml:trace>
  <inkml:trace contextRef="#ctx0" brushRef="#br0" timeOffset="69746.56">16858 4559 284 0,'0'2'107'0,"0"-2"-83"0,0 0-7 0,0 0-9 16</inkml:trace>
  <inkml:trace contextRef="#ctx0" brushRef="#br0" timeOffset="69806.39">16864 4559 284 0,'3'0'107'0,"-3"0"-83"0,0 0-7 0,0 0-9 16</inkml:trace>
  <inkml:trace contextRef="#ctx0" brushRef="#br0" timeOffset="69865.25">16870 4556 284 0,'0'3'107'0,"0"-3"-83"0,0 0-7 0,0 0-9 16</inkml:trace>
  <inkml:trace contextRef="#ctx0" brushRef="#br0" timeOffset="69924.09">16870 4556 284 0,'0'3'107'0,"0"-3"-83"0,3-3-7 15,-3 3-9-15</inkml:trace>
  <inkml:trace contextRef="#ctx0" brushRef="#br0" timeOffset="70063.72">16882 4546 288 0,'-3'0'107'0,"3"0"-83"0,0 0-7 0,0 0-7 0,0 0-11 16,0 0-2-16,0 0 2 15,0 0 0-15,3 0 1 16,0-3 0-16,3 0 0 0,0 3 0 15,0-5 0-15,0 2 0 16,-3 1 2-16</inkml:trace>
  <inkml:trace contextRef="#ctx0" brushRef="#br0" timeOffset="70129.55">16927 4514 284 0,'0'0'107'0,"-3"0"-83"0,3 0-7 0,0 0-9 16</inkml:trace>
  <inkml:trace contextRef="#ctx0" brushRef="#br0" timeOffset="70207.34">16924 4509 288 0,'0'0'110'0,"0"-6"-86"0,3 4-9 0,-3 2-8 16</inkml:trace>
  <inkml:trace contextRef="#ctx0" brushRef="#br0" timeOffset="70241.25">16924 4501 288 0,'0'0'110'0,"0"2"-86"0,0-4-6 0,0 2-10 16</inkml:trace>
  <inkml:trace contextRef="#ctx0" brushRef="#br0" timeOffset="70307.07">16930 4495 284 0,'0'-2'107'0,"0"2"-83"0,3 0-7 0,-3 0-7 0</inkml:trace>
  <inkml:trace contextRef="#ctx0" brushRef="#br0" timeOffset="70478.62">16933 4490 288 0,'0'3'110'0,"-3"-3"-86"0,6 0-9 16,-3 0-8-16,0 0-7 16,0 0 0-16,0 0 0 15,0 0 0-15,0 0 0 16,0 0 0-16,0 0 0 0,-3 0 0 15,0 0 2-15,0 0-3 16,0 0 0-16,0 0 1 16,0 0 0-16,-3 0 0 0,3 0 0 15,0 0 0-15,0 0 0 16</inkml:trace>
  <inkml:trace contextRef="#ctx0" brushRef="#br0" timeOffset="70634.19">16870 4493 284 0,'-3'-3'107'0,"3"3"-83"0,0 3-7 0,0-3-9 15,0 0-11-15,0 0 0 16,0 0-1-16,0 0 3 16,0 0 0-16,0 0-4 0,0 0 1 15,3 0-11-15,3 0-3 16,0-3-20-16,3 0-5 16,6 1-53-1</inkml:trace>
  <inkml:trace contextRef="#ctx0" brushRef="#br0" timeOffset="72117.47">22412 13785 52 0,'-3'-8'22'0,"6"8"-18"0,-3-3 9 15,0 3 1-15,0 0-1 0,0 0 2 16,0 0-8 0,0 0-4-16,0 0-2 15,0 0 1-15,0 0-1 0,0 0-1 16,0 0 5-16,0 0 4 15,3 0 1-15,0-2 2 16,-3 2-6-16,3 0-4 16,0-3-8-16,0 3-1 15,0 0-35-15,0-3-14 16,3 3 20-16,6 0 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37E76DF9-FF70-48D8-AEE1-D317DABE5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CEC58ACE-514D-465A-8152-9222409CC4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BE90764-71E8-42CD-8B52-517F794121A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0277" name="Rectangle 5">
            <a:extLst>
              <a:ext uri="{FF2B5EF4-FFF2-40B4-BE49-F238E27FC236}">
                <a16:creationId xmlns:a16="http://schemas.microsoft.com/office/drawing/2014/main" id="{9A36A594-63CF-4D7C-ABBA-534BEE765E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10278" name="Rectangle 6">
            <a:extLst>
              <a:ext uri="{FF2B5EF4-FFF2-40B4-BE49-F238E27FC236}">
                <a16:creationId xmlns:a16="http://schemas.microsoft.com/office/drawing/2014/main" id="{BC74E8DA-83C6-4252-B943-8CA2619840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10279" name="Rectangle 7">
            <a:extLst>
              <a:ext uri="{FF2B5EF4-FFF2-40B4-BE49-F238E27FC236}">
                <a16:creationId xmlns:a16="http://schemas.microsoft.com/office/drawing/2014/main" id="{34E26B1F-8975-47F6-BEC7-6725ECA639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4A27FE-9597-425A-9F39-96EDA79893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>
            <a:extLst>
              <a:ext uri="{FF2B5EF4-FFF2-40B4-BE49-F238E27FC236}">
                <a16:creationId xmlns:a16="http://schemas.microsoft.com/office/drawing/2014/main" id="{FDB1B4ED-D5D6-4F18-BC53-901579E614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>
            <a:extLst>
              <a:ext uri="{FF2B5EF4-FFF2-40B4-BE49-F238E27FC236}">
                <a16:creationId xmlns:a16="http://schemas.microsoft.com/office/drawing/2014/main" id="{D0965649-A451-40FE-A85E-5A6C085CA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6084" name="Espace réservé du numéro de diapositive 3">
            <a:extLst>
              <a:ext uri="{FF2B5EF4-FFF2-40B4-BE49-F238E27FC236}">
                <a16:creationId xmlns:a16="http://schemas.microsoft.com/office/drawing/2014/main" id="{EE116FBA-7C6C-49FB-A1D2-8CD91BF6C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07D546-9C1C-4C98-9DD0-F765EFDC3FAD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0E0AB89-5CE9-4C51-8A19-252B6C91187A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rgbClr val="A2E8A5">
                  <a:alpha val="4999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r-FR" sz="2400">
              <a:latin typeface="Times New Roman" panose="02020603050405020304" pitchFamily="18" charset="0"/>
            </a:endParaRPr>
          </a:p>
        </p:txBody>
      </p:sp>
      <p:sp>
        <p:nvSpPr>
          <p:cNvPr id="4" name="AutoShape 24" descr="625230611@20102006-2751">
            <a:extLst>
              <a:ext uri="{FF2B5EF4-FFF2-40B4-BE49-F238E27FC236}">
                <a16:creationId xmlns:a16="http://schemas.microsoft.com/office/drawing/2014/main" id="{7349687D-E3D7-499C-8F54-45F80BDDF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BD5A919-128F-4947-85C5-08DB4EBDE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457200"/>
            <a:ext cx="9139237" cy="107950"/>
          </a:xfrm>
          <a:prstGeom prst="rect">
            <a:avLst/>
          </a:prstGeom>
          <a:gradFill rotWithShape="1">
            <a:gsLst>
              <a:gs pos="0">
                <a:srgbClr val="A2E8A5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7D1365C-3EAC-4119-8197-0C5973B6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6750050"/>
            <a:ext cx="9139237" cy="107950"/>
          </a:xfrm>
          <a:prstGeom prst="rect">
            <a:avLst/>
          </a:prstGeom>
          <a:gradFill rotWithShape="1">
            <a:gsLst>
              <a:gs pos="0">
                <a:srgbClr val="A2E8A5"/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6BD970D3-651F-44BC-9E91-07B1CB45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700213"/>
            <a:ext cx="3440113" cy="2520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C916C168-83E6-4306-BB2F-BF24A763B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700213"/>
            <a:ext cx="5724525" cy="252095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A9D4A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700"/>
            </a:lvl1pPr>
          </a:lstStyle>
          <a:p>
            <a:endParaRPr lang="fr-FR" dirty="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AD0BCA72-433A-4FD8-9334-98C1F5303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BD8D605C-2B51-4789-986C-CF183375FD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BE9EE6EC-77C8-4B36-92DE-B6C801496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900"/>
            </a:lvl1pPr>
          </a:lstStyle>
          <a:p>
            <a:pPr>
              <a:defRPr/>
            </a:pPr>
            <a:fld id="{3C047E4A-C853-4B74-83D4-2BBF8A24D1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202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C0409D-8320-4ABB-9EE7-77A757EE24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B25D13-22B6-4889-A0B6-4496D27D82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061F76-455D-4E5D-B761-49BF1CC339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5BEBD1B-7F3C-4665-AF83-4C81CF0C1D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409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3100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3100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C41956-3007-453C-AF69-D66D1ACACC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4EF6B8-A774-4722-B6FF-942F76DC8D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D692FE-E2B4-4FD7-A99A-B137AD6B4C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4F293667-E584-4CEB-B3C1-1147E827529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11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47939E-7A7E-4C61-B540-F75923E8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8BFCE79-471E-4327-9CBB-112057B39405}" type="datetimeFigureOut">
              <a:rPr lang="fr-FR"/>
              <a:pPr>
                <a:defRPr/>
              </a:pPr>
              <a:t>23/01/2023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CE6873-036D-43E3-B73D-EC80F6BE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6331F-A24C-476E-9604-BDA6D606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32667A-0922-48EE-9F35-15FE3458F7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1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F1FE"/>
            </a:gs>
            <a:gs pos="50000">
              <a:schemeClr val="bg1"/>
            </a:gs>
            <a:gs pos="100000">
              <a:srgbClr val="F0F1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7">
            <a:extLst>
              <a:ext uri="{FF2B5EF4-FFF2-40B4-BE49-F238E27FC236}">
                <a16:creationId xmlns:a16="http://schemas.microsoft.com/office/drawing/2014/main" id="{EBCB9D49-A873-4CF8-A892-BE0697626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1029" name="Rectangle 19">
            <a:extLst>
              <a:ext uri="{FF2B5EF4-FFF2-40B4-BE49-F238E27FC236}">
                <a16:creationId xmlns:a16="http://schemas.microsoft.com/office/drawing/2014/main" id="{DFB69FDC-6479-4A4C-B731-BD993C7CD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0"/>
            <a:ext cx="5940425" cy="457200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ADD6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7D596892-6881-4ABD-BD48-2879A6F3E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620688"/>
            <a:ext cx="8642350" cy="60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8394A19B-3979-497B-A654-22F34B53B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37" name="Text Box 14">
            <a:extLst>
              <a:ext uri="{FF2B5EF4-FFF2-40B4-BE49-F238E27FC236}">
                <a16:creationId xmlns:a16="http://schemas.microsoft.com/office/drawing/2014/main" id="{78A253DB-58B4-44AD-898C-2E733DD920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68344" y="84138"/>
            <a:ext cx="14296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fr-FR" sz="1200" dirty="0" err="1">
                <a:solidFill>
                  <a:schemeClr val="bg1"/>
                </a:solidFill>
                <a:latin typeface="Calibri" pitchFamily="34" charset="0"/>
              </a:rPr>
              <a:t>EoE</a:t>
            </a:r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/XT/AS/2023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14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14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4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issa.saumtally@sciencespo.fr" TargetMode="External"/><Relationship Id="rId2" Type="http://schemas.openxmlformats.org/officeDocument/2006/relationships/hyperlink" Target="mailto:xavier.timbeau@sciencespo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imeo.com/390489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C25A6EE-5401-42C8-8389-2E1D1390ECB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773238"/>
            <a:ext cx="8064500" cy="2303462"/>
          </a:xfrm>
          <a:noFill/>
        </p:spPr>
        <p:txBody>
          <a:bodyPr/>
          <a:lstStyle/>
          <a:p>
            <a:r>
              <a:rPr lang="fr-FR" altLang="fr-FR" sz="2500" dirty="0"/>
              <a:t>S3. Economics of </a:t>
            </a:r>
            <a:r>
              <a:rPr lang="fr-FR" altLang="fr-FR" sz="2500" dirty="0" err="1"/>
              <a:t>Environment</a:t>
            </a:r>
            <a:r>
              <a:rPr lang="fr-FR" altLang="fr-FR" sz="2500" dirty="0"/>
              <a:t> : the Age of </a:t>
            </a:r>
            <a:r>
              <a:rPr lang="fr-FR" altLang="fr-FR" sz="2500" dirty="0" err="1"/>
              <a:t>Constraints</a:t>
            </a:r>
            <a:br>
              <a:rPr lang="fr-FR" altLang="fr-FR" dirty="0"/>
            </a:br>
            <a:r>
              <a:rPr lang="fr-FR" altLang="fr-FR" sz="2500" dirty="0"/>
              <a:t>Limits to </a:t>
            </a:r>
            <a:r>
              <a:rPr lang="fr-FR" altLang="fr-FR" sz="2500" dirty="0" err="1"/>
              <a:t>human</a:t>
            </a:r>
            <a:r>
              <a:rPr lang="fr-FR" altLang="fr-FR" sz="2500" dirty="0"/>
              <a:t> </a:t>
            </a:r>
            <a:r>
              <a:rPr lang="fr-FR" altLang="fr-FR" sz="2500" dirty="0" err="1"/>
              <a:t>activity</a:t>
            </a:r>
            <a:endParaRPr lang="fr-FR" altLang="fr-FR" sz="25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E44551-39E3-4596-BEB3-B29E8929A3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9113" y="4221163"/>
            <a:ext cx="5834062" cy="2447925"/>
          </a:xfrm>
        </p:spPr>
        <p:txBody>
          <a:bodyPr/>
          <a:lstStyle/>
          <a:p>
            <a:pPr algn="r"/>
            <a:endParaRPr lang="fr-FR" altLang="fr-FR" sz="2000" b="1" dirty="0">
              <a:latin typeface="Arial" panose="020B0604020202020204" pitchFamily="34" charset="0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s-ES" sz="1800" dirty="0">
                <a:latin typeface="Arial"/>
                <a:ea typeface="Arial"/>
                <a:cs typeface="Arial"/>
                <a:sym typeface="Arial"/>
              </a:rPr>
              <a:t>Xavier Timbeau</a:t>
            </a:r>
            <a:endParaRPr lang="es-ES" sz="1800" dirty="0"/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s-ES" sz="1800" dirty="0">
                <a:latin typeface="Arial"/>
                <a:ea typeface="Arial"/>
                <a:cs typeface="Arial"/>
                <a:sym typeface="Arial"/>
                <a:hlinkClick r:id="rId2"/>
              </a:rPr>
              <a:t>xavier.timbeau@sciencespo.fr</a:t>
            </a:r>
            <a:endParaRPr lang="es-ES"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s-ES" sz="1800" dirty="0" err="1">
                <a:latin typeface="Arial"/>
                <a:cs typeface="Arial"/>
                <a:sym typeface="Arial"/>
              </a:rPr>
              <a:t>Anissa</a:t>
            </a:r>
            <a:r>
              <a:rPr lang="es-ES" sz="1800" dirty="0">
                <a:latin typeface="Arial"/>
                <a:cs typeface="Arial"/>
                <a:sym typeface="Arial"/>
              </a:rPr>
              <a:t> </a:t>
            </a:r>
            <a:r>
              <a:rPr lang="es-ES" sz="1800" dirty="0" err="1">
                <a:latin typeface="Arial"/>
                <a:cs typeface="Arial"/>
                <a:sym typeface="Arial"/>
              </a:rPr>
              <a:t>Saumtally</a:t>
            </a:r>
            <a:endParaRPr lang="es-ES" sz="1800" dirty="0">
              <a:latin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es-ES" sz="1800" dirty="0">
                <a:latin typeface="Arial"/>
                <a:cs typeface="Arial"/>
                <a:sym typeface="Arial"/>
                <a:hlinkClick r:id="rId3"/>
              </a:rPr>
              <a:t>anissa.saumtally@sciencespo.fr</a:t>
            </a:r>
            <a:endParaRPr lang="es-ES" sz="1800" dirty="0">
              <a:latin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lang="es-ES" sz="1800" dirty="0">
              <a:latin typeface="Arial"/>
              <a:cs typeface="Arial"/>
              <a:sym typeface="Arial"/>
            </a:endParaRPr>
          </a:p>
          <a:p>
            <a:pPr algn="r"/>
            <a:endParaRPr lang="fr-FR" altLang="fr-FR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96755ACF-192B-4B9E-9AA2-63B75046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Arithmetic of growth</a:t>
            </a:r>
          </a:p>
        </p:txBody>
      </p:sp>
      <p:sp>
        <p:nvSpPr>
          <p:cNvPr id="34819" name="Espace réservé du contenu 2">
            <a:extLst>
              <a:ext uri="{FF2B5EF4-FFF2-40B4-BE49-F238E27FC236}">
                <a16:creationId xmlns:a16="http://schemas.microsoft.com/office/drawing/2014/main" id="{9F8EDD9E-6E5A-480E-B6B6-CC176B20B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620688"/>
            <a:ext cx="4537198" cy="6120680"/>
          </a:xfrm>
        </p:spPr>
        <p:txBody>
          <a:bodyPr/>
          <a:lstStyle/>
          <a:p>
            <a:r>
              <a:rPr lang="fr-FR" altLang="fr-FR" sz="1200" dirty="0" err="1"/>
              <a:t>Since</a:t>
            </a:r>
            <a:r>
              <a:rPr lang="fr-FR" altLang="fr-FR" sz="1200" dirty="0"/>
              <a:t> 1950</a:t>
            </a:r>
          </a:p>
          <a:p>
            <a:pPr lvl="1"/>
            <a:r>
              <a:rPr lang="fr-FR" altLang="fr-FR" sz="1100" dirty="0"/>
              <a:t>World population has </a:t>
            </a:r>
            <a:r>
              <a:rPr lang="fr-FR" altLang="fr-FR" sz="1100" dirty="0" err="1"/>
              <a:t>doubled</a:t>
            </a:r>
            <a:r>
              <a:rPr lang="fr-FR" altLang="fr-FR" sz="1100" dirty="0"/>
              <a:t>,</a:t>
            </a:r>
          </a:p>
          <a:p>
            <a:pPr lvl="1"/>
            <a:r>
              <a:rPr lang="fr-FR" altLang="fr-FR" sz="1100" dirty="0"/>
              <a:t>Production per </a:t>
            </a:r>
            <a:r>
              <a:rPr lang="fr-FR" altLang="fr-FR" sz="1100" dirty="0" err="1"/>
              <a:t>head</a:t>
            </a:r>
            <a:r>
              <a:rPr lang="fr-FR" altLang="fr-FR" sz="1100" dirty="0"/>
              <a:t> has </a:t>
            </a:r>
            <a:r>
              <a:rPr lang="fr-FR" altLang="fr-FR" sz="1100" dirty="0" err="1"/>
              <a:t>tripled</a:t>
            </a:r>
            <a:endParaRPr lang="fr-FR" altLang="fr-FR" sz="1100" dirty="0"/>
          </a:p>
          <a:p>
            <a:pPr lvl="1"/>
            <a:r>
              <a:rPr lang="fr-FR" altLang="fr-FR" sz="1100" dirty="0" err="1"/>
              <a:t>Hence</a:t>
            </a:r>
            <a:r>
              <a:rPr lang="fr-FR" altLang="fr-FR" sz="1100" dirty="0"/>
              <a:t>, production has been </a:t>
            </a:r>
            <a:r>
              <a:rPr lang="fr-FR" altLang="fr-FR" sz="1100" dirty="0" err="1"/>
              <a:t>multiplied</a:t>
            </a:r>
            <a:r>
              <a:rPr lang="fr-FR" altLang="fr-FR" sz="1100" dirty="0"/>
              <a:t> by 6</a:t>
            </a:r>
          </a:p>
          <a:p>
            <a:r>
              <a:rPr lang="fr-FR" altLang="fr-FR" sz="1200" dirty="0"/>
              <a:t>In a close future</a:t>
            </a:r>
          </a:p>
          <a:p>
            <a:pPr lvl="1"/>
            <a:r>
              <a:rPr lang="fr-FR" altLang="fr-FR" sz="1100" dirty="0" err="1"/>
              <a:t>Catching</a:t>
            </a:r>
            <a:r>
              <a:rPr lang="fr-FR" altLang="fr-FR" sz="1100" dirty="0"/>
              <a:t> up </a:t>
            </a:r>
            <a:r>
              <a:rPr lang="fr-FR" altLang="fr-FR" sz="1100" dirty="0" err="1"/>
              <a:t>is</a:t>
            </a:r>
            <a:r>
              <a:rPr lang="fr-FR" altLang="fr-FR" sz="1100" dirty="0"/>
              <a:t> the </a:t>
            </a:r>
            <a:r>
              <a:rPr lang="fr-FR" altLang="fr-FR" sz="1100" dirty="0" err="1"/>
              <a:t>rule</a:t>
            </a:r>
            <a:endParaRPr lang="fr-FR" altLang="fr-FR" sz="1100" dirty="0"/>
          </a:p>
          <a:p>
            <a:pPr lvl="2"/>
            <a:r>
              <a:rPr lang="fr-FR" altLang="fr-FR" sz="1100" dirty="0" err="1"/>
              <a:t>Today</a:t>
            </a:r>
            <a:r>
              <a:rPr lang="fr-FR" altLang="fr-FR" sz="1100" dirty="0"/>
              <a:t> 1b people live as </a:t>
            </a:r>
            <a:r>
              <a:rPr lang="fr-FR" altLang="fr-FR" sz="1100" dirty="0" err="1"/>
              <a:t>we</a:t>
            </a:r>
            <a:r>
              <a:rPr lang="fr-FR" altLang="fr-FR" sz="1100" dirty="0"/>
              <a:t> live (</a:t>
            </a:r>
            <a:r>
              <a:rPr lang="fr-FR" altLang="fr-FR" sz="1100" dirty="0" err="1"/>
              <a:t>EU+USA+Japan+other</a:t>
            </a:r>
            <a:r>
              <a:rPr lang="fr-FR" altLang="fr-FR" sz="1100" dirty="0"/>
              <a:t> </a:t>
            </a:r>
            <a:r>
              <a:rPr lang="fr-FR" altLang="fr-FR" sz="1100" dirty="0" err="1"/>
              <a:t>developped</a:t>
            </a:r>
            <a:r>
              <a:rPr lang="fr-FR" altLang="fr-FR" sz="1100" dirty="0"/>
              <a:t> countries)</a:t>
            </a:r>
          </a:p>
          <a:p>
            <a:pPr lvl="2"/>
            <a:r>
              <a:rPr lang="fr-FR" altLang="fr-FR" sz="1100" dirty="0"/>
              <a:t>6b are </a:t>
            </a:r>
            <a:r>
              <a:rPr lang="fr-FR" altLang="fr-FR" sz="1100" dirty="0" err="1"/>
              <a:t>poorer</a:t>
            </a:r>
            <a:r>
              <a:rPr lang="fr-FR" altLang="fr-FR" sz="1100" dirty="0"/>
              <a:t>; </a:t>
            </a:r>
            <a:r>
              <a:rPr lang="fr-FR" altLang="fr-FR" sz="1100" dirty="0" err="1"/>
              <a:t>China+India+other</a:t>
            </a:r>
            <a:r>
              <a:rPr lang="fr-FR" altLang="fr-FR" sz="1100" dirty="0"/>
              <a:t> </a:t>
            </a:r>
            <a:r>
              <a:rPr lang="fr-FR" altLang="fr-FR" sz="1100" dirty="0" err="1"/>
              <a:t>developping</a:t>
            </a:r>
            <a:r>
              <a:rPr lang="fr-FR" altLang="fr-FR" sz="1100" dirty="0"/>
              <a:t> countries are </a:t>
            </a:r>
            <a:r>
              <a:rPr lang="fr-FR" altLang="fr-FR" sz="1100" dirty="0" err="1"/>
              <a:t>growing</a:t>
            </a:r>
            <a:r>
              <a:rPr lang="fr-FR" altLang="fr-FR" sz="1100" dirty="0"/>
              <a:t> fast : </a:t>
            </a:r>
            <a:r>
              <a:rPr lang="fr-FR" altLang="fr-FR" sz="1100" dirty="0" err="1"/>
              <a:t>around</a:t>
            </a:r>
            <a:r>
              <a:rPr lang="fr-FR" altLang="fr-FR" sz="1100" dirty="0"/>
              <a:t> 3b people </a:t>
            </a:r>
            <a:r>
              <a:rPr lang="fr-FR" altLang="fr-FR" sz="1100" dirty="0" err="1"/>
              <a:t>catching</a:t>
            </a:r>
            <a:r>
              <a:rPr lang="fr-FR" altLang="fr-FR" sz="1100" dirty="0"/>
              <a:t> up right </a:t>
            </a:r>
            <a:r>
              <a:rPr lang="fr-FR" altLang="fr-FR" sz="1100" dirty="0" err="1"/>
              <a:t>now</a:t>
            </a:r>
            <a:endParaRPr lang="fr-FR" altLang="fr-FR" sz="1100" dirty="0"/>
          </a:p>
          <a:p>
            <a:pPr lvl="1"/>
            <a:r>
              <a:rPr lang="fr-FR" altLang="fr-FR" sz="1100" dirty="0"/>
              <a:t>There </a:t>
            </a:r>
            <a:r>
              <a:rPr lang="fr-FR" altLang="fr-FR" sz="1100" dirty="0" err="1"/>
              <a:t>is</a:t>
            </a:r>
            <a:r>
              <a:rPr lang="fr-FR" altLang="fr-FR" sz="1100" dirty="0"/>
              <a:t> </a:t>
            </a:r>
            <a:r>
              <a:rPr lang="fr-FR" altLang="fr-FR" sz="1100" dirty="0" err="1"/>
              <a:t>nothing</a:t>
            </a:r>
            <a:r>
              <a:rPr lang="fr-FR" altLang="fr-FR" sz="1100" dirty="0"/>
              <a:t> </a:t>
            </a:r>
            <a:r>
              <a:rPr lang="fr-FR" altLang="fr-FR" sz="1100" dirty="0" err="1"/>
              <a:t>we</a:t>
            </a:r>
            <a:r>
              <a:rPr lang="fr-FR" altLang="fr-FR" sz="1100" dirty="0"/>
              <a:t> (in the western world) can (</a:t>
            </a:r>
            <a:r>
              <a:rPr lang="fr-FR" altLang="fr-FR" sz="1100" dirty="0" err="1"/>
              <a:t>nor</a:t>
            </a:r>
            <a:r>
              <a:rPr lang="fr-FR" altLang="fr-FR" sz="1100" dirty="0"/>
              <a:t> should) do</a:t>
            </a:r>
          </a:p>
          <a:p>
            <a:pPr lvl="2"/>
            <a:r>
              <a:rPr lang="fr-FR" altLang="fr-FR" sz="1100" dirty="0"/>
              <a:t>Convergence, right to development, diffusion of </a:t>
            </a:r>
            <a:r>
              <a:rPr lang="fr-FR" altLang="fr-FR" sz="1100" dirty="0" err="1"/>
              <a:t>progress</a:t>
            </a:r>
            <a:endParaRPr lang="fr-FR" altLang="fr-FR" sz="1100" dirty="0"/>
          </a:p>
          <a:p>
            <a:pPr lvl="2"/>
            <a:r>
              <a:rPr lang="fr-FR" altLang="fr-FR" sz="1100" dirty="0"/>
              <a:t>Best practice, capital, </a:t>
            </a:r>
            <a:r>
              <a:rPr lang="fr-FR" altLang="fr-FR" sz="1100" dirty="0" err="1"/>
              <a:t>technology</a:t>
            </a:r>
            <a:r>
              <a:rPr lang="fr-FR" altLang="fr-FR" sz="1100" dirty="0"/>
              <a:t> at </a:t>
            </a:r>
            <a:r>
              <a:rPr lang="fr-FR" altLang="fr-FR" sz="1100" dirty="0" err="1"/>
              <a:t>disposal</a:t>
            </a:r>
            <a:r>
              <a:rPr lang="fr-FR" altLang="fr-FR" sz="1100" dirty="0"/>
              <a:t>, high </a:t>
            </a:r>
            <a:r>
              <a:rPr lang="fr-FR" altLang="fr-FR" sz="1100" dirty="0" err="1"/>
              <a:t>yield</a:t>
            </a:r>
            <a:r>
              <a:rPr lang="fr-FR" altLang="fr-FR" sz="1100" dirty="0"/>
              <a:t> of </a:t>
            </a:r>
            <a:r>
              <a:rPr lang="fr-FR" altLang="fr-FR" sz="1100" dirty="0" err="1"/>
              <a:t>investment</a:t>
            </a:r>
            <a:endParaRPr lang="fr-FR" altLang="fr-FR" sz="1100" dirty="0"/>
          </a:p>
          <a:p>
            <a:pPr lvl="1"/>
            <a:r>
              <a:rPr lang="fr-FR" altLang="fr-FR" sz="1100" dirty="0"/>
              <a:t>Production per </a:t>
            </a:r>
            <a:r>
              <a:rPr lang="fr-FR" altLang="fr-FR" sz="1100" dirty="0" err="1"/>
              <a:t>head</a:t>
            </a:r>
            <a:r>
              <a:rPr lang="fr-FR" altLang="fr-FR" sz="1100" dirty="0"/>
              <a:t> </a:t>
            </a:r>
            <a:r>
              <a:rPr lang="fr-FR" altLang="fr-FR" sz="1100" dirty="0" err="1"/>
              <a:t>may</a:t>
            </a:r>
            <a:r>
              <a:rPr lang="fr-FR" altLang="fr-FR" sz="1100" dirty="0"/>
              <a:t> triple in the next 50 </a:t>
            </a:r>
            <a:r>
              <a:rPr lang="fr-FR" altLang="fr-FR" sz="1100" dirty="0" err="1"/>
              <a:t>years</a:t>
            </a:r>
            <a:endParaRPr lang="fr-FR" altLang="fr-FR" sz="1100" dirty="0"/>
          </a:p>
          <a:p>
            <a:pPr lvl="2"/>
            <a:r>
              <a:rPr lang="fr-FR" altLang="fr-FR" sz="1100" dirty="0"/>
              <a:t>From 6 000 US$/h/y to more 20 000 US$/h/y</a:t>
            </a:r>
          </a:p>
          <a:p>
            <a:pPr lvl="1"/>
            <a:r>
              <a:rPr lang="fr-FR" altLang="fr-FR" sz="1100" dirty="0"/>
              <a:t>With </a:t>
            </a:r>
            <a:r>
              <a:rPr lang="fr-FR" altLang="fr-FR" sz="1100" dirty="0" err="1"/>
              <a:t>equal</a:t>
            </a:r>
            <a:r>
              <a:rPr lang="fr-FR" altLang="fr-FR" sz="1100" dirty="0"/>
              <a:t> population, production </a:t>
            </a:r>
            <a:r>
              <a:rPr lang="fr-FR" altLang="fr-FR" sz="1100" dirty="0" err="1"/>
              <a:t>is</a:t>
            </a:r>
            <a:r>
              <a:rPr lang="fr-FR" altLang="fr-FR" sz="1100" dirty="0"/>
              <a:t> going to triple (18 times 1950)</a:t>
            </a:r>
          </a:p>
          <a:p>
            <a:r>
              <a:rPr lang="fr-FR" altLang="fr-FR" sz="1200" dirty="0"/>
              <a:t>World population should </a:t>
            </a:r>
            <a:r>
              <a:rPr lang="fr-FR" altLang="fr-FR" sz="1200" dirty="0" err="1"/>
              <a:t>stabilize</a:t>
            </a:r>
            <a:r>
              <a:rPr lang="fr-FR" altLang="fr-FR" sz="1200" dirty="0"/>
              <a:t> </a:t>
            </a:r>
            <a:r>
              <a:rPr lang="fr-FR" altLang="fr-FR" sz="1200" dirty="0" err="1"/>
              <a:t>around</a:t>
            </a:r>
            <a:r>
              <a:rPr lang="fr-FR" altLang="fr-FR" sz="1200" dirty="0"/>
              <a:t> 10b people, </a:t>
            </a:r>
            <a:r>
              <a:rPr lang="fr-FR" altLang="fr-FR" sz="1200" dirty="0" err="1"/>
              <a:t>meaning</a:t>
            </a:r>
            <a:r>
              <a:rPr lang="fr-FR" altLang="fr-FR" sz="1200" dirty="0"/>
              <a:t> 50% </a:t>
            </a:r>
            <a:r>
              <a:rPr lang="fr-FR" altLang="fr-FR" sz="1200" dirty="0" err="1"/>
              <a:t>increase</a:t>
            </a:r>
            <a:r>
              <a:rPr lang="fr-FR" altLang="fr-FR" sz="1200" dirty="0"/>
              <a:t> to come</a:t>
            </a:r>
          </a:p>
          <a:p>
            <a:r>
              <a:rPr lang="fr-FR" altLang="fr-FR" sz="1200" dirty="0"/>
              <a:t>Over the next 50 </a:t>
            </a:r>
            <a:r>
              <a:rPr lang="fr-FR" altLang="fr-FR" sz="1200" dirty="0" err="1"/>
              <a:t>year</a:t>
            </a:r>
            <a:r>
              <a:rPr lang="fr-FR" altLang="fr-FR" sz="1200" dirty="0"/>
              <a:t>, a </a:t>
            </a:r>
            <a:r>
              <a:rPr lang="fr-FR" altLang="fr-FR" sz="1200" dirty="0" err="1"/>
              <a:t>moderate</a:t>
            </a:r>
            <a:r>
              <a:rPr lang="fr-FR" altLang="fr-FR" sz="1200" dirty="0"/>
              <a:t> rate of </a:t>
            </a:r>
            <a:r>
              <a:rPr lang="fr-FR" altLang="fr-FR" sz="1200" dirty="0" err="1"/>
              <a:t>technical</a:t>
            </a:r>
            <a:r>
              <a:rPr lang="fr-FR" altLang="fr-FR" sz="1200" dirty="0"/>
              <a:t> </a:t>
            </a:r>
            <a:r>
              <a:rPr lang="fr-FR" altLang="fr-FR" sz="1200" dirty="0" err="1"/>
              <a:t>progress</a:t>
            </a:r>
            <a:r>
              <a:rPr lang="fr-FR" altLang="fr-FR" sz="1200" dirty="0"/>
              <a:t> </a:t>
            </a:r>
            <a:r>
              <a:rPr lang="fr-FR" altLang="fr-FR" sz="1200" dirty="0" err="1"/>
              <a:t>may</a:t>
            </a:r>
            <a:r>
              <a:rPr lang="fr-FR" altLang="fr-FR" sz="1200" dirty="0"/>
              <a:t> </a:t>
            </a:r>
            <a:r>
              <a:rPr lang="fr-FR" altLang="fr-FR" sz="1200" dirty="0" err="1"/>
              <a:t>increase</a:t>
            </a:r>
            <a:r>
              <a:rPr lang="fr-FR" altLang="fr-FR" sz="1200" dirty="0"/>
              <a:t> </a:t>
            </a:r>
            <a:r>
              <a:rPr lang="fr-FR" altLang="fr-FR" sz="1200" dirty="0" err="1"/>
              <a:t>human</a:t>
            </a:r>
            <a:r>
              <a:rPr lang="fr-FR" altLang="fr-FR" sz="1200" dirty="0"/>
              <a:t> </a:t>
            </a:r>
            <a:r>
              <a:rPr lang="fr-FR" altLang="fr-FR" sz="1200" dirty="0" err="1"/>
              <a:t>efficiency</a:t>
            </a:r>
            <a:endParaRPr lang="fr-FR" altLang="fr-FR" sz="1200" dirty="0"/>
          </a:p>
          <a:p>
            <a:pPr lvl="1"/>
            <a:r>
              <a:rPr lang="fr-FR" altLang="fr-FR" sz="1100" dirty="0" err="1"/>
              <a:t>Another</a:t>
            </a:r>
            <a:r>
              <a:rPr lang="fr-FR" altLang="fr-FR" sz="1100" dirty="0"/>
              <a:t> </a:t>
            </a:r>
            <a:r>
              <a:rPr lang="fr-FR" altLang="fr-FR" sz="1100" dirty="0" err="1"/>
              <a:t>doubling</a:t>
            </a:r>
            <a:r>
              <a:rPr lang="fr-FR" altLang="fr-FR" sz="1100" dirty="0"/>
              <a:t> of production for 1.5%/y of total factor </a:t>
            </a:r>
            <a:r>
              <a:rPr lang="fr-FR" altLang="fr-FR" sz="1100" dirty="0" err="1"/>
              <a:t>productivity</a:t>
            </a:r>
            <a:r>
              <a:rPr lang="fr-FR" altLang="fr-FR" sz="1100" dirty="0"/>
              <a:t> growth</a:t>
            </a:r>
          </a:p>
        </p:txBody>
      </p:sp>
      <p:pic>
        <p:nvPicPr>
          <p:cNvPr id="1026" name="Picture 2" descr="https://population.un.org/wpp/Graphs/2_Probabilistic%20Projections/1_Population/1_Total%20Population/World.png">
            <a:extLst>
              <a:ext uri="{FF2B5EF4-FFF2-40B4-BE49-F238E27FC236}">
                <a16:creationId xmlns:a16="http://schemas.microsoft.com/office/drawing/2014/main" id="{39E297BC-3936-490A-821A-D8AA2F25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0" y="3747199"/>
            <a:ext cx="4124569" cy="30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9BBBB1B-8D16-4EB3-BA82-85F5AEC4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31" y="476672"/>
            <a:ext cx="4124569" cy="32606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B9AEF1-28C4-4327-BD20-0FF76FF344AC}"/>
              </a:ext>
            </a:extLst>
          </p:cNvPr>
          <p:cNvSpPr/>
          <p:nvPr/>
        </p:nvSpPr>
        <p:spPr>
          <a:xfrm>
            <a:off x="7298259" y="2564904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</a:rPr>
              <a:t>Bolt J., </a:t>
            </a:r>
            <a:r>
              <a:rPr lang="en-US" sz="600" dirty="0" err="1">
                <a:solidFill>
                  <a:schemeClr val="accent1"/>
                </a:solidFill>
              </a:rPr>
              <a:t>Inklaar</a:t>
            </a:r>
            <a:r>
              <a:rPr lang="en-US" sz="600" dirty="0">
                <a:solidFill>
                  <a:schemeClr val="accent1"/>
                </a:solidFill>
              </a:rPr>
              <a:t> R., de Jong H. and van </a:t>
            </a:r>
            <a:r>
              <a:rPr lang="en-US" sz="600" dirty="0" err="1">
                <a:solidFill>
                  <a:schemeClr val="accent1"/>
                </a:solidFill>
              </a:rPr>
              <a:t>Zanden</a:t>
            </a:r>
            <a:r>
              <a:rPr lang="en-US" sz="600" dirty="0">
                <a:solidFill>
                  <a:schemeClr val="accent1"/>
                </a:solidFill>
              </a:rPr>
              <a:t> J.L., 2018. "Rebasing ‘Maddison’: new income comparisons and the shape of long-run economic development", (January), 67. doi:10.1027/1016-9040.11.4.253</a:t>
            </a:r>
            <a:endParaRPr lang="en-US" sz="600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7C487C5C-83D5-43B3-BAFD-B7C7C4B3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Pressure on </a:t>
            </a:r>
            <a:r>
              <a:rPr lang="fr-FR" altLang="fr-FR" dirty="0" err="1"/>
              <a:t>earth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increasing</a:t>
            </a:r>
            <a:r>
              <a:rPr lang="fr-FR" altLang="fr-FR" dirty="0"/>
              <a:t> and going over the </a:t>
            </a:r>
            <a:r>
              <a:rPr lang="fr-FR" altLang="fr-FR" dirty="0" err="1"/>
              <a:t>limit</a:t>
            </a:r>
            <a:endParaRPr lang="fr-FR" altLang="fr-FR" dirty="0"/>
          </a:p>
        </p:txBody>
      </p:sp>
      <p:sp>
        <p:nvSpPr>
          <p:cNvPr id="35843" name="Espace réservé du contenu 2">
            <a:extLst>
              <a:ext uri="{FF2B5EF4-FFF2-40B4-BE49-F238E27FC236}">
                <a16:creationId xmlns:a16="http://schemas.microsoft.com/office/drawing/2014/main" id="{4B4C17EC-6CD5-4E2C-8F1D-1657A6B2C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Natural ressources exhaustion</a:t>
            </a:r>
          </a:p>
          <a:p>
            <a:pPr lvl="1"/>
            <a:r>
              <a:rPr lang="fr-FR" altLang="fr-FR"/>
              <a:t>Depletion of oil, coal, gaz, other fossil energy</a:t>
            </a:r>
          </a:p>
          <a:p>
            <a:pPr lvl="1"/>
            <a:r>
              <a:rPr lang="fr-FR" altLang="fr-FR"/>
              <a:t>Soil depletion : agriculture; deforesting; erosion</a:t>
            </a:r>
          </a:p>
          <a:p>
            <a:pPr lvl="1"/>
            <a:r>
              <a:rPr lang="fr-FR" altLang="fr-FR"/>
              <a:t>Renewable ressources consumed beyong sustainable threshold</a:t>
            </a:r>
          </a:p>
          <a:p>
            <a:r>
              <a:rPr lang="fr-FR" altLang="fr-FR"/>
              <a:t>Pollution</a:t>
            </a:r>
          </a:p>
          <a:p>
            <a:pPr lvl="1"/>
            <a:r>
              <a:rPr lang="fr-FR" altLang="fr-FR"/>
              <a:t>Saturation of the capacity of the ecosystem (biosphere) to absorb waste produced by human consumption</a:t>
            </a:r>
          </a:p>
          <a:p>
            <a:pPr lvl="2"/>
            <a:r>
              <a:rPr lang="fr-FR" altLang="fr-FR"/>
              <a:t>Some NGO evalue the process time of 1 year of waste to 4 years : waste accumulation (Wall-e)</a:t>
            </a:r>
          </a:p>
          <a:p>
            <a:pPr lvl="1"/>
            <a:r>
              <a:rPr lang="fr-FR" altLang="fr-FR"/>
              <a:t>Hydric capacity saturation : pollution over the ability of ecosystem to process it : Aral sea, mediteranean sea tomorrow, South east Asia</a:t>
            </a:r>
          </a:p>
          <a:p>
            <a:pPr lvl="1"/>
            <a:r>
              <a:rPr lang="fr-FR" altLang="fr-FR"/>
              <a:t>Direct destruction of environment, loss of biodiversity, through destruction of livable zones or direct pollution</a:t>
            </a:r>
          </a:p>
          <a:p>
            <a:r>
              <a:rPr lang="fr-FR" altLang="fr-FR"/>
              <a:t>Climate change</a:t>
            </a:r>
          </a:p>
          <a:p>
            <a:pPr lvl="1"/>
            <a:r>
              <a:rPr lang="fr-FR" altLang="fr-FR"/>
              <a:t>Mainly through CO2 emissions, but smoke; dust; methane; airplanes in high atmosphere (water condensation); other GH gazes play a role as well</a:t>
            </a:r>
          </a:p>
          <a:p>
            <a:pPr lvl="1"/>
            <a:r>
              <a:rPr lang="fr-FR" altLang="fr-FR"/>
              <a:t>Impact is to come; could be huge…unless we are very lucky and negative feedback loops go into motion</a:t>
            </a:r>
          </a:p>
          <a:p>
            <a:pPr lvl="1"/>
            <a:r>
              <a:rPr lang="fr-FR" altLang="fr-FR"/>
              <a:t>Rapidly changing climate (over a few decades) will have strong consequences</a:t>
            </a:r>
          </a:p>
          <a:p>
            <a:endParaRPr lang="fr-FR" alt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EF2F053C-0AFB-4421-8AF9-3E0BC817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20938"/>
            <a:ext cx="5135562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Espace réservé du contenu 1">
            <a:extLst>
              <a:ext uri="{FF2B5EF4-FFF2-40B4-BE49-F238E27FC236}">
                <a16:creationId xmlns:a16="http://schemas.microsoft.com/office/drawing/2014/main" id="{4819BEA7-CD5A-457B-ABA0-64836345C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altLang="fr-FR"/>
              <a:t>Rich countries : 1b peoples</a:t>
            </a:r>
          </a:p>
          <a:p>
            <a:pPr lvl="2"/>
            <a:r>
              <a:rPr lang="fr-FR" altLang="fr-FR" sz="1200"/>
              <a:t>income per head &gt; 25 000 $USppp/y; 4 700 kgoe/h/y</a:t>
            </a:r>
          </a:p>
          <a:p>
            <a:pPr lvl="1"/>
            <a:r>
              <a:rPr lang="fr-FR" altLang="fr-FR"/>
              <a:t>Developing countries are catching up : 3-4b peoples, 9b by 2050</a:t>
            </a:r>
          </a:p>
          <a:p>
            <a:pPr lvl="2"/>
            <a:r>
              <a:rPr lang="fr-FR" altLang="fr-FR" sz="1200"/>
              <a:t>income per head ≈ 4 100 $USppp/y; 975 kgoe/h/y</a:t>
            </a:r>
          </a:p>
        </p:txBody>
      </p:sp>
      <p:sp>
        <p:nvSpPr>
          <p:cNvPr id="36868" name="Titre 2">
            <a:extLst>
              <a:ext uri="{FF2B5EF4-FFF2-40B4-BE49-F238E27FC236}">
                <a16:creationId xmlns:a16="http://schemas.microsoft.com/office/drawing/2014/main" id="{A1E80734-2105-4003-A2CF-9E324878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The case for </a:t>
            </a:r>
            <a:r>
              <a:rPr lang="fr-FR" altLang="fr-FR" dirty="0" err="1"/>
              <a:t>energy</a:t>
            </a:r>
            <a:endParaRPr lang="fr-FR" altLang="fr-FR" dirty="0"/>
          </a:p>
        </p:txBody>
      </p:sp>
      <p:sp>
        <p:nvSpPr>
          <p:cNvPr id="36869" name="Rectangle 1">
            <a:extLst>
              <a:ext uri="{FF2B5EF4-FFF2-40B4-BE49-F238E27FC236}">
                <a16:creationId xmlns:a16="http://schemas.microsoft.com/office/drawing/2014/main" id="{426414BB-D919-47BD-9319-C148A0B2A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1052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70" name="Picture 3">
            <a:extLst>
              <a:ext uri="{FF2B5EF4-FFF2-40B4-BE49-F238E27FC236}">
                <a16:creationId xmlns:a16="http://schemas.microsoft.com/office/drawing/2014/main" id="{79A3E195-6D16-439D-950C-C6B5B9BD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7638"/>
            <a:ext cx="31750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ZoneTexte 11">
            <a:extLst>
              <a:ext uri="{FF2B5EF4-FFF2-40B4-BE49-F238E27FC236}">
                <a16:creationId xmlns:a16="http://schemas.microsoft.com/office/drawing/2014/main" id="{942A2657-5407-4C59-81FB-83D16DCB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63" y="6151563"/>
            <a:ext cx="14605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>
                <a:solidFill>
                  <a:srgbClr val="2E75B6"/>
                </a:solidFill>
                <a:cs typeface="Calibri" panose="020F0502020204030204" pitchFamily="34" charset="0"/>
              </a:rPr>
              <a:t>source : WRI, 11/2011</a:t>
            </a:r>
          </a:p>
        </p:txBody>
      </p:sp>
      <p:sp>
        <p:nvSpPr>
          <p:cNvPr id="36872" name="ZoneTexte 7">
            <a:extLst>
              <a:ext uri="{FF2B5EF4-FFF2-40B4-BE49-F238E27FC236}">
                <a16:creationId xmlns:a16="http://schemas.microsoft.com/office/drawing/2014/main" id="{03569823-FCFA-4999-BBA9-9FEEB0CD9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863" y="4162425"/>
            <a:ext cx="29051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>
                <a:cs typeface="Calibri" panose="020F0502020204030204" pitchFamily="34" charset="0"/>
              </a:rPr>
              <a:t>Note</a:t>
            </a:r>
            <a:r>
              <a:rPr lang="fr-FR" altLang="fr-FR" sz="1000">
                <a:cs typeface="Calibri" panose="020F0502020204030204" pitchFamily="34" charset="0"/>
              </a:rPr>
              <a:t> : ppp stands for purchase power parity. It is an index which allows for geographical comparison of income by establishing exchange rates based on value of representative baskets of goods. A dollar in China has more value (you can buy more) than a dollar in the USA. ppp indexes are collected and calculated by World Bank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3D42997-D28E-41E6-A538-70E31017C2EA}"/>
              </a:ext>
            </a:extLst>
          </p:cNvPr>
          <p:cNvGrpSpPr/>
          <p:nvPr/>
        </p:nvGrpSpPr>
        <p:grpSpPr>
          <a:xfrm>
            <a:off x="1907705" y="620688"/>
            <a:ext cx="5040708" cy="1929287"/>
            <a:chOff x="296863" y="1484313"/>
            <a:chExt cx="7620333" cy="3407408"/>
          </a:xfrm>
        </p:grpSpPr>
        <p:grpSp>
          <p:nvGrpSpPr>
            <p:cNvPr id="37890" name="Groupe 79">
              <a:extLst>
                <a:ext uri="{FF2B5EF4-FFF2-40B4-BE49-F238E27FC236}">
                  <a16:creationId xmlns:a16="http://schemas.microsoft.com/office/drawing/2014/main" id="{E730F2DB-9D4E-4985-BAE6-69F008BDE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473325"/>
              <a:ext cx="1428750" cy="585788"/>
              <a:chOff x="999093" y="620713"/>
              <a:chExt cx="1905000" cy="781050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D7C5B0D3-3AE3-4551-8867-54817FFFB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D7E52A22-6479-417D-B23B-BF9DCE019E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2" name="Image 81">
                <a:extLst>
                  <a:ext uri="{FF2B5EF4-FFF2-40B4-BE49-F238E27FC236}">
                    <a16:creationId xmlns:a16="http://schemas.microsoft.com/office/drawing/2014/main" id="{F9BE7A4E-1CC4-4586-8596-17B889FC3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3" name="Image 82">
                <a:extLst>
                  <a:ext uri="{FF2B5EF4-FFF2-40B4-BE49-F238E27FC236}">
                    <a16:creationId xmlns:a16="http://schemas.microsoft.com/office/drawing/2014/main" id="{76EE4C79-3472-4B62-9D44-A02744C21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4" name="Image 83">
                <a:extLst>
                  <a:ext uri="{FF2B5EF4-FFF2-40B4-BE49-F238E27FC236}">
                    <a16:creationId xmlns:a16="http://schemas.microsoft.com/office/drawing/2014/main" id="{E3542655-8B27-4EE4-971A-90BDFBF41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5" name="Image 84">
                <a:extLst>
                  <a:ext uri="{FF2B5EF4-FFF2-40B4-BE49-F238E27FC236}">
                    <a16:creationId xmlns:a16="http://schemas.microsoft.com/office/drawing/2014/main" id="{160D7178-0DAB-4F95-8D07-4D19919DB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6" name="Image 85">
                <a:extLst>
                  <a:ext uri="{FF2B5EF4-FFF2-40B4-BE49-F238E27FC236}">
                    <a16:creationId xmlns:a16="http://schemas.microsoft.com/office/drawing/2014/main" id="{143CE76B-E07E-4F70-8596-91E0FCC5E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7" name="Image 86">
                <a:extLst>
                  <a:ext uri="{FF2B5EF4-FFF2-40B4-BE49-F238E27FC236}">
                    <a16:creationId xmlns:a16="http://schemas.microsoft.com/office/drawing/2014/main" id="{7E2CE9F7-352E-4D52-8276-62923865E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8" name="Image 87">
                <a:extLst>
                  <a:ext uri="{FF2B5EF4-FFF2-40B4-BE49-F238E27FC236}">
                    <a16:creationId xmlns:a16="http://schemas.microsoft.com/office/drawing/2014/main" id="{493DFDA2-A166-4914-9C65-F621AD005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89" name="Image 88">
                <a:extLst>
                  <a:ext uri="{FF2B5EF4-FFF2-40B4-BE49-F238E27FC236}">
                    <a16:creationId xmlns:a16="http://schemas.microsoft.com/office/drawing/2014/main" id="{5A81582C-173A-4256-B992-CDC5B402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0" name="Image 89">
                <a:extLst>
                  <a:ext uri="{FF2B5EF4-FFF2-40B4-BE49-F238E27FC236}">
                    <a16:creationId xmlns:a16="http://schemas.microsoft.com/office/drawing/2014/main" id="{172C5557-ACE6-46F4-B08F-B71341089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1011238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37891" name="Groupe 1023">
              <a:extLst>
                <a:ext uri="{FF2B5EF4-FFF2-40B4-BE49-F238E27FC236}">
                  <a16:creationId xmlns:a16="http://schemas.microsoft.com/office/drawing/2014/main" id="{520256B9-F059-4D83-98F6-4CEB08E68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751138"/>
              <a:ext cx="1428750" cy="1463675"/>
              <a:chOff x="999093" y="1001982"/>
              <a:chExt cx="1905000" cy="1952625"/>
            </a:xfrm>
          </p:grpSpPr>
          <p:pic>
            <p:nvPicPr>
              <p:cNvPr id="91" name="Image 90">
                <a:extLst>
                  <a:ext uri="{FF2B5EF4-FFF2-40B4-BE49-F238E27FC236}">
                    <a16:creationId xmlns:a16="http://schemas.microsoft.com/office/drawing/2014/main" id="{F1771F22-9207-4D7D-967B-855FE60EF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2" name="Image 91">
                <a:extLst>
                  <a:ext uri="{FF2B5EF4-FFF2-40B4-BE49-F238E27FC236}">
                    <a16:creationId xmlns:a16="http://schemas.microsoft.com/office/drawing/2014/main" id="{1B804C3D-AA87-4BF0-AD93-A5C7C6C48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3" name="Image 92">
                <a:extLst>
                  <a:ext uri="{FF2B5EF4-FFF2-40B4-BE49-F238E27FC236}">
                    <a16:creationId xmlns:a16="http://schemas.microsoft.com/office/drawing/2014/main" id="{88D77B3F-79AA-445E-8E18-7CC06BADE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4" name="Image 93">
                <a:extLst>
                  <a:ext uri="{FF2B5EF4-FFF2-40B4-BE49-F238E27FC236}">
                    <a16:creationId xmlns:a16="http://schemas.microsoft.com/office/drawing/2014/main" id="{D7A85558-4860-4860-AE28-64BF95696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5" name="Image 94">
                <a:extLst>
                  <a:ext uri="{FF2B5EF4-FFF2-40B4-BE49-F238E27FC236}">
                    <a16:creationId xmlns:a16="http://schemas.microsoft.com/office/drawing/2014/main" id="{BEBBF2DB-BEE8-440F-AE38-34C65858A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6" name="Image 95">
                <a:extLst>
                  <a:ext uri="{FF2B5EF4-FFF2-40B4-BE49-F238E27FC236}">
                    <a16:creationId xmlns:a16="http://schemas.microsoft.com/office/drawing/2014/main" id="{C671DDF3-8161-4CDA-BA7E-A8A9FD4D26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FD9D3488-F9A7-413D-BFD6-39FA5DC75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8" name="Image 97">
                <a:extLst>
                  <a:ext uri="{FF2B5EF4-FFF2-40B4-BE49-F238E27FC236}">
                    <a16:creationId xmlns:a16="http://schemas.microsoft.com/office/drawing/2014/main" id="{1E334656-FA37-4F17-AA94-0C47CAA20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99" name="Image 98">
                <a:extLst>
                  <a:ext uri="{FF2B5EF4-FFF2-40B4-BE49-F238E27FC236}">
                    <a16:creationId xmlns:a16="http://schemas.microsoft.com/office/drawing/2014/main" id="{8B9D06C0-2F2C-4F92-9F38-7C27A09AC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0" name="Image 99">
                <a:extLst>
                  <a:ext uri="{FF2B5EF4-FFF2-40B4-BE49-F238E27FC236}">
                    <a16:creationId xmlns:a16="http://schemas.microsoft.com/office/drawing/2014/main" id="{8160B9BD-6CE9-48B0-91EF-EE51EAA9C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1" name="Image 100">
                <a:extLst>
                  <a:ext uri="{FF2B5EF4-FFF2-40B4-BE49-F238E27FC236}">
                    <a16:creationId xmlns:a16="http://schemas.microsoft.com/office/drawing/2014/main" id="{EC24F8D1-3783-4C40-B74A-0840C0DCB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2" name="Image 101">
                <a:extLst>
                  <a:ext uri="{FF2B5EF4-FFF2-40B4-BE49-F238E27FC236}">
                    <a16:creationId xmlns:a16="http://schemas.microsoft.com/office/drawing/2014/main" id="{D0CD30A8-DAD2-4B2F-A047-CC2C8DE63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3" name="Image 102">
                <a:extLst>
                  <a:ext uri="{FF2B5EF4-FFF2-40B4-BE49-F238E27FC236}">
                    <a16:creationId xmlns:a16="http://schemas.microsoft.com/office/drawing/2014/main" id="{EB3C3D23-D197-4A27-A821-4027A7B2D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4" name="Image 103">
                <a:extLst>
                  <a:ext uri="{FF2B5EF4-FFF2-40B4-BE49-F238E27FC236}">
                    <a16:creationId xmlns:a16="http://schemas.microsoft.com/office/drawing/2014/main" id="{167CBDDA-8C24-449C-9936-EE014D957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5" name="Image 104">
                <a:extLst>
                  <a:ext uri="{FF2B5EF4-FFF2-40B4-BE49-F238E27FC236}">
                    <a16:creationId xmlns:a16="http://schemas.microsoft.com/office/drawing/2014/main" id="{1B0133C4-D77B-4695-B297-C9F03D908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6" name="Image 105">
                <a:extLst>
                  <a:ext uri="{FF2B5EF4-FFF2-40B4-BE49-F238E27FC236}">
                    <a16:creationId xmlns:a16="http://schemas.microsoft.com/office/drawing/2014/main" id="{418217E2-51E9-446E-8BC5-718A3C554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7" name="Image 106">
                <a:extLst>
                  <a:ext uri="{FF2B5EF4-FFF2-40B4-BE49-F238E27FC236}">
                    <a16:creationId xmlns:a16="http://schemas.microsoft.com/office/drawing/2014/main" id="{264FB96A-0863-4430-B662-59C711DEE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8" name="Image 107">
                <a:extLst>
                  <a:ext uri="{FF2B5EF4-FFF2-40B4-BE49-F238E27FC236}">
                    <a16:creationId xmlns:a16="http://schemas.microsoft.com/office/drawing/2014/main" id="{1B40328E-1853-415C-9CC3-4EFCCF7978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09" name="Image 108">
                <a:extLst>
                  <a:ext uri="{FF2B5EF4-FFF2-40B4-BE49-F238E27FC236}">
                    <a16:creationId xmlns:a16="http://schemas.microsoft.com/office/drawing/2014/main" id="{26821E77-57CC-4498-8A68-08471C2FE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0" name="Image 109">
                <a:extLst>
                  <a:ext uri="{FF2B5EF4-FFF2-40B4-BE49-F238E27FC236}">
                    <a16:creationId xmlns:a16="http://schemas.microsoft.com/office/drawing/2014/main" id="{992EE101-888E-4D05-AF00-FA7D50A19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1" name="Image 110">
                <a:extLst>
                  <a:ext uri="{FF2B5EF4-FFF2-40B4-BE49-F238E27FC236}">
                    <a16:creationId xmlns:a16="http://schemas.microsoft.com/office/drawing/2014/main" id="{1B4C11C4-DF70-45A9-84AD-7B2D74761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2" name="Image 111">
                <a:extLst>
                  <a:ext uri="{FF2B5EF4-FFF2-40B4-BE49-F238E27FC236}">
                    <a16:creationId xmlns:a16="http://schemas.microsoft.com/office/drawing/2014/main" id="{6FAC61C5-E998-4E1F-BD4A-867C5B0D0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3" name="Image 112">
                <a:extLst>
                  <a:ext uri="{FF2B5EF4-FFF2-40B4-BE49-F238E27FC236}">
                    <a16:creationId xmlns:a16="http://schemas.microsoft.com/office/drawing/2014/main" id="{28AC17E3-C412-48F2-8D61-8C7108EDB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4" name="Image 113">
                <a:extLst>
                  <a:ext uri="{FF2B5EF4-FFF2-40B4-BE49-F238E27FC236}">
                    <a16:creationId xmlns:a16="http://schemas.microsoft.com/office/drawing/2014/main" id="{3A848902-9ED2-47CB-B60E-9E42DF2C2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5" name="Image 114">
                <a:extLst>
                  <a:ext uri="{FF2B5EF4-FFF2-40B4-BE49-F238E27FC236}">
                    <a16:creationId xmlns:a16="http://schemas.microsoft.com/office/drawing/2014/main" id="{FC31FA76-28D4-4A18-9DF9-CC1BC28AE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6" name="Image 115">
                <a:extLst>
                  <a:ext uri="{FF2B5EF4-FFF2-40B4-BE49-F238E27FC236}">
                    <a16:creationId xmlns:a16="http://schemas.microsoft.com/office/drawing/2014/main" id="{284E4A35-C8BC-4EB5-B0B4-61A771977A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7" name="Image 116">
                <a:extLst>
                  <a:ext uri="{FF2B5EF4-FFF2-40B4-BE49-F238E27FC236}">
                    <a16:creationId xmlns:a16="http://schemas.microsoft.com/office/drawing/2014/main" id="{0421BADD-7BF7-4AD8-850A-94C80CA74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8" name="Image 117">
                <a:extLst>
                  <a:ext uri="{FF2B5EF4-FFF2-40B4-BE49-F238E27FC236}">
                    <a16:creationId xmlns:a16="http://schemas.microsoft.com/office/drawing/2014/main" id="{B055AC50-DB83-4F32-BD7E-F964952A0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19" name="Image 118">
                <a:extLst>
                  <a:ext uri="{FF2B5EF4-FFF2-40B4-BE49-F238E27FC236}">
                    <a16:creationId xmlns:a16="http://schemas.microsoft.com/office/drawing/2014/main" id="{9D49F8BA-A808-4C01-97D9-04C0CFCB0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0" name="Image 119">
                <a:extLst>
                  <a:ext uri="{FF2B5EF4-FFF2-40B4-BE49-F238E27FC236}">
                    <a16:creationId xmlns:a16="http://schemas.microsoft.com/office/drawing/2014/main" id="{C21AD66B-F09A-4CE1-A05A-E1FFD87C5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1" name="Image 120">
                <a:extLst>
                  <a:ext uri="{FF2B5EF4-FFF2-40B4-BE49-F238E27FC236}">
                    <a16:creationId xmlns:a16="http://schemas.microsoft.com/office/drawing/2014/main" id="{6219588F-3F62-441A-987A-3A7AA9F3A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2" name="Image 121">
                <a:extLst>
                  <a:ext uri="{FF2B5EF4-FFF2-40B4-BE49-F238E27FC236}">
                    <a16:creationId xmlns:a16="http://schemas.microsoft.com/office/drawing/2014/main" id="{1D2E747C-1A49-4E19-A980-BBC1CB8FD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CD3C8F41-3A67-419E-AC1C-9BBD268E3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4" name="Image 123">
                <a:extLst>
                  <a:ext uri="{FF2B5EF4-FFF2-40B4-BE49-F238E27FC236}">
                    <a16:creationId xmlns:a16="http://schemas.microsoft.com/office/drawing/2014/main" id="{075B47A7-5BA7-44D6-A87F-A421CE789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5" name="Image 124">
                <a:extLst>
                  <a:ext uri="{FF2B5EF4-FFF2-40B4-BE49-F238E27FC236}">
                    <a16:creationId xmlns:a16="http://schemas.microsoft.com/office/drawing/2014/main" id="{9E3F9BD9-D3B7-43A5-BB27-1B955D371D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6" name="Image 125">
                <a:extLst>
                  <a:ext uri="{FF2B5EF4-FFF2-40B4-BE49-F238E27FC236}">
                    <a16:creationId xmlns:a16="http://schemas.microsoft.com/office/drawing/2014/main" id="{23E7EAA5-54D2-43AF-BBC1-2D7F3188A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7" name="Image 126">
                <a:extLst>
                  <a:ext uri="{FF2B5EF4-FFF2-40B4-BE49-F238E27FC236}">
                    <a16:creationId xmlns:a16="http://schemas.microsoft.com/office/drawing/2014/main" id="{A3D3D704-901A-46B9-8639-90885403F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8" name="Image 127">
                <a:extLst>
                  <a:ext uri="{FF2B5EF4-FFF2-40B4-BE49-F238E27FC236}">
                    <a16:creationId xmlns:a16="http://schemas.microsoft.com/office/drawing/2014/main" id="{7353D8ED-936A-4B20-8A66-306A0BD3DF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29" name="Image 128">
                <a:extLst>
                  <a:ext uri="{FF2B5EF4-FFF2-40B4-BE49-F238E27FC236}">
                    <a16:creationId xmlns:a16="http://schemas.microsoft.com/office/drawing/2014/main" id="{10ABB679-C187-46E8-B490-78A3E9366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0" name="Image 129">
                <a:extLst>
                  <a:ext uri="{FF2B5EF4-FFF2-40B4-BE49-F238E27FC236}">
                    <a16:creationId xmlns:a16="http://schemas.microsoft.com/office/drawing/2014/main" id="{9E088602-FE4E-4C6D-BE8D-26EA2444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1" name="Image 130">
                <a:extLst>
                  <a:ext uri="{FF2B5EF4-FFF2-40B4-BE49-F238E27FC236}">
                    <a16:creationId xmlns:a16="http://schemas.microsoft.com/office/drawing/2014/main" id="{DDFD3CB4-8405-49CD-97C3-410A94813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2" name="Image 131">
                <a:extLst>
                  <a:ext uri="{FF2B5EF4-FFF2-40B4-BE49-F238E27FC236}">
                    <a16:creationId xmlns:a16="http://schemas.microsoft.com/office/drawing/2014/main" id="{7FA2E44C-368B-4AF0-B079-3BBBA3D46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3" name="Image 132">
                <a:extLst>
                  <a:ext uri="{FF2B5EF4-FFF2-40B4-BE49-F238E27FC236}">
                    <a16:creationId xmlns:a16="http://schemas.microsoft.com/office/drawing/2014/main" id="{5DD7E881-7F9C-4DA4-BEE4-C8D0E2194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4" name="Image 133">
                <a:extLst>
                  <a:ext uri="{FF2B5EF4-FFF2-40B4-BE49-F238E27FC236}">
                    <a16:creationId xmlns:a16="http://schemas.microsoft.com/office/drawing/2014/main" id="{69B2B059-00C7-49E8-A4C1-D04E14BC0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5" name="Image 134">
                <a:extLst>
                  <a:ext uri="{FF2B5EF4-FFF2-40B4-BE49-F238E27FC236}">
                    <a16:creationId xmlns:a16="http://schemas.microsoft.com/office/drawing/2014/main" id="{E1EF047F-02DE-4808-AF23-77B2D9730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6" name="Image 135">
                <a:extLst>
                  <a:ext uri="{FF2B5EF4-FFF2-40B4-BE49-F238E27FC236}">
                    <a16:creationId xmlns:a16="http://schemas.microsoft.com/office/drawing/2014/main" id="{2C6B0B6B-8198-478F-918E-C2D097FBA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7" name="Image 136">
                <a:extLst>
                  <a:ext uri="{FF2B5EF4-FFF2-40B4-BE49-F238E27FC236}">
                    <a16:creationId xmlns:a16="http://schemas.microsoft.com/office/drawing/2014/main" id="{4EB18E67-8AE5-47F1-85F9-CEBC3833D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8" name="Image 137">
                <a:extLst>
                  <a:ext uri="{FF2B5EF4-FFF2-40B4-BE49-F238E27FC236}">
                    <a16:creationId xmlns:a16="http://schemas.microsoft.com/office/drawing/2014/main" id="{24008E2A-15E0-4A7F-8DC0-6D2ABC1EF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39" name="Image 138">
                <a:extLst>
                  <a:ext uri="{FF2B5EF4-FFF2-40B4-BE49-F238E27FC236}">
                    <a16:creationId xmlns:a16="http://schemas.microsoft.com/office/drawing/2014/main" id="{21505C4A-6416-4152-9EA4-1ACEAB019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2564082"/>
                <a:ext cx="190500" cy="390525"/>
              </a:xfrm>
              <a:prstGeom prst="rect">
                <a:avLst/>
              </a:prstGeom>
            </p:spPr>
          </p:pic>
        </p:grpSp>
        <p:pic>
          <p:nvPicPr>
            <p:cNvPr id="170" name="Image 169">
              <a:extLst>
                <a:ext uri="{FF2B5EF4-FFF2-40B4-BE49-F238E27FC236}">
                  <a16:creationId xmlns:a16="http://schemas.microsoft.com/office/drawing/2014/main" id="{283BFAE0-366A-4B88-A709-CEFC2AED9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1687" y="4223127"/>
              <a:ext cx="142875" cy="292894"/>
            </a:xfrm>
            <a:prstGeom prst="rect">
              <a:avLst/>
            </a:prstGeom>
          </p:spPr>
        </p:pic>
        <p:pic>
          <p:nvPicPr>
            <p:cNvPr id="171" name="Image 170">
              <a:extLst>
                <a:ext uri="{FF2B5EF4-FFF2-40B4-BE49-F238E27FC236}">
                  <a16:creationId xmlns:a16="http://schemas.microsoft.com/office/drawing/2014/main" id="{6D69A326-9EE6-41B1-88ED-192ECC08D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14562" y="4223127"/>
              <a:ext cx="142875" cy="292894"/>
            </a:xfrm>
            <a:prstGeom prst="rect">
              <a:avLst/>
            </a:prstGeom>
          </p:spPr>
        </p:pic>
        <p:pic>
          <p:nvPicPr>
            <p:cNvPr id="172" name="Image 171">
              <a:extLst>
                <a:ext uri="{FF2B5EF4-FFF2-40B4-BE49-F238E27FC236}">
                  <a16:creationId xmlns:a16="http://schemas.microsoft.com/office/drawing/2014/main" id="{2F8359D6-32FF-472E-A650-43CC0593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57437" y="4223127"/>
              <a:ext cx="142875" cy="292894"/>
            </a:xfrm>
            <a:prstGeom prst="rect">
              <a:avLst/>
            </a:prstGeom>
          </p:spPr>
        </p:pic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DCAF35F8-CAB0-4AE3-BCEE-4A2F49BD9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00312" y="4223127"/>
              <a:ext cx="142875" cy="292894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01248712-5614-436A-810E-A275108EE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43187" y="4223127"/>
              <a:ext cx="142875" cy="292894"/>
            </a:xfrm>
            <a:prstGeom prst="rect">
              <a:avLst/>
            </a:prstGeom>
          </p:spPr>
        </p:pic>
        <p:pic>
          <p:nvPicPr>
            <p:cNvPr id="175" name="Image 174">
              <a:extLst>
                <a:ext uri="{FF2B5EF4-FFF2-40B4-BE49-F238E27FC236}">
                  <a16:creationId xmlns:a16="http://schemas.microsoft.com/office/drawing/2014/main" id="{204F11BD-6235-4DA0-A5C3-879F58B51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86062" y="4223127"/>
              <a:ext cx="142875" cy="292894"/>
            </a:xfrm>
            <a:prstGeom prst="rect">
              <a:avLst/>
            </a:prstGeom>
          </p:spPr>
        </p:pic>
        <p:pic>
          <p:nvPicPr>
            <p:cNvPr id="176" name="Image 175">
              <a:extLst>
                <a:ext uri="{FF2B5EF4-FFF2-40B4-BE49-F238E27FC236}">
                  <a16:creationId xmlns:a16="http://schemas.microsoft.com/office/drawing/2014/main" id="{831F493C-E214-4471-8EE4-D01A50A4F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28937" y="4223127"/>
              <a:ext cx="142875" cy="292894"/>
            </a:xfrm>
            <a:prstGeom prst="rect">
              <a:avLst/>
            </a:prstGeom>
          </p:spPr>
        </p:pic>
        <p:pic>
          <p:nvPicPr>
            <p:cNvPr id="177" name="Image 176">
              <a:extLst>
                <a:ext uri="{FF2B5EF4-FFF2-40B4-BE49-F238E27FC236}">
                  <a16:creationId xmlns:a16="http://schemas.microsoft.com/office/drawing/2014/main" id="{2832B303-D05C-4168-9B40-53FDCFD66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812" y="4223127"/>
              <a:ext cx="142875" cy="292894"/>
            </a:xfrm>
            <a:prstGeom prst="rect">
              <a:avLst/>
            </a:prstGeom>
          </p:spPr>
        </p:pic>
        <p:pic>
          <p:nvPicPr>
            <p:cNvPr id="1028" name="Picture 4" descr="Oil Barrel Clip Art">
              <a:extLst>
                <a:ext uri="{FF2B5EF4-FFF2-40B4-BE49-F238E27FC236}">
                  <a16:creationId xmlns:a16="http://schemas.microsoft.com/office/drawing/2014/main" id="{6311F69A-6042-469E-B243-15C9F482D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533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4" descr="Oil Barrel Clip Art">
              <a:extLst>
                <a:ext uri="{FF2B5EF4-FFF2-40B4-BE49-F238E27FC236}">
                  <a16:creationId xmlns:a16="http://schemas.microsoft.com/office/drawing/2014/main" id="{7F82CB22-E331-407D-AD25-CC9059693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686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4" descr="Oil Barrel Clip Art">
              <a:extLst>
                <a:ext uri="{FF2B5EF4-FFF2-40B4-BE49-F238E27FC236}">
                  <a16:creationId xmlns:a16="http://schemas.microsoft.com/office/drawing/2014/main" id="{98B5B617-8930-493A-9BFC-E51E216F5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840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4" descr="Oil Barrel Clip Art">
              <a:extLst>
                <a:ext uri="{FF2B5EF4-FFF2-40B4-BE49-F238E27FC236}">
                  <a16:creationId xmlns:a16="http://schemas.microsoft.com/office/drawing/2014/main" id="{443875BB-2705-4D04-BF36-48797ACEC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993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4" descr="Oil Barrel Clip Art">
              <a:extLst>
                <a:ext uri="{FF2B5EF4-FFF2-40B4-BE49-F238E27FC236}">
                  <a16:creationId xmlns:a16="http://schemas.microsoft.com/office/drawing/2014/main" id="{5A1028A4-E828-4A04-A1FD-4FE4E2AABB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0"/>
            <a:stretch/>
          </p:blipFill>
          <p:spPr bwMode="auto">
            <a:xfrm>
              <a:off x="4266094" y="2545334"/>
              <a:ext cx="239102" cy="27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4" descr="Oil Barrel Clip Art">
              <a:extLst>
                <a:ext uri="{FF2B5EF4-FFF2-40B4-BE49-F238E27FC236}">
                  <a16:creationId xmlns:a16="http://schemas.microsoft.com/office/drawing/2014/main" id="{C7891A57-C612-4BD1-B9B8-4A11F095A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3600" y="3336828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4" descr="Oil Barrel Clip Art">
              <a:extLst>
                <a:ext uri="{FF2B5EF4-FFF2-40B4-BE49-F238E27FC236}">
                  <a16:creationId xmlns:a16="http://schemas.microsoft.com/office/drawing/2014/main" id="{5245FF4B-2786-4776-A476-8757C8A96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19" t="57612"/>
            <a:stretch/>
          </p:blipFill>
          <p:spPr bwMode="auto">
            <a:xfrm>
              <a:off x="3514906" y="3535136"/>
              <a:ext cx="259949" cy="145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" name="Picture 4" descr="Oil Barrel Clip Art">
              <a:extLst>
                <a:ext uri="{FF2B5EF4-FFF2-40B4-BE49-F238E27FC236}">
                  <a16:creationId xmlns:a16="http://schemas.microsoft.com/office/drawing/2014/main" id="{9F80F7EE-7DC2-4570-BDA3-D37468D14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t="56012"/>
            <a:stretch/>
          </p:blipFill>
          <p:spPr bwMode="auto">
            <a:xfrm>
              <a:off x="3296073" y="4364609"/>
              <a:ext cx="230717" cy="15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08" name="Multiplier 1026">
              <a:extLst>
                <a:ext uri="{FF2B5EF4-FFF2-40B4-BE49-F238E27FC236}">
                  <a16:creationId xmlns:a16="http://schemas.microsoft.com/office/drawing/2014/main" id="{92F2145F-5CB1-491B-A3C1-C0789A2B5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3241675"/>
              <a:ext cx="358775" cy="484188"/>
            </a:xfrm>
            <a:custGeom>
              <a:avLst/>
              <a:gdLst>
                <a:gd name="T0" fmla="*/ 52269 w 358775"/>
                <a:gd name="T1" fmla="*/ 141409 h 484188"/>
                <a:gd name="T2" fmla="*/ 120068 w 358775"/>
                <a:gd name="T3" fmla="*/ 91171 h 484188"/>
                <a:gd name="T4" fmla="*/ 179388 w 358775"/>
                <a:gd name="T5" fmla="*/ 171225 h 484188"/>
                <a:gd name="T6" fmla="*/ 238707 w 358775"/>
                <a:gd name="T7" fmla="*/ 91171 h 484188"/>
                <a:gd name="T8" fmla="*/ 306506 w 358775"/>
                <a:gd name="T9" fmla="*/ 141409 h 484188"/>
                <a:gd name="T10" fmla="*/ 231900 w 358775"/>
                <a:gd name="T11" fmla="*/ 242094 h 484188"/>
                <a:gd name="T12" fmla="*/ 306506 w 358775"/>
                <a:gd name="T13" fmla="*/ 342779 h 484188"/>
                <a:gd name="T14" fmla="*/ 238707 w 358775"/>
                <a:gd name="T15" fmla="*/ 393017 h 484188"/>
                <a:gd name="T16" fmla="*/ 179388 w 358775"/>
                <a:gd name="T17" fmla="*/ 312963 h 484188"/>
                <a:gd name="T18" fmla="*/ 120068 w 358775"/>
                <a:gd name="T19" fmla="*/ 393017 h 484188"/>
                <a:gd name="T20" fmla="*/ 52269 w 358775"/>
                <a:gd name="T21" fmla="*/ 342779 h 484188"/>
                <a:gd name="T22" fmla="*/ 126875 w 358775"/>
                <a:gd name="T23" fmla="*/ 242094 h 484188"/>
                <a:gd name="T24" fmla="*/ 52269 w 358775"/>
                <a:gd name="T25" fmla="*/ 141409 h 484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8775" h="484188">
                  <a:moveTo>
                    <a:pt x="52269" y="141409"/>
                  </a:moveTo>
                  <a:lnTo>
                    <a:pt x="120068" y="91171"/>
                  </a:lnTo>
                  <a:lnTo>
                    <a:pt x="179388" y="171225"/>
                  </a:lnTo>
                  <a:lnTo>
                    <a:pt x="238707" y="91171"/>
                  </a:lnTo>
                  <a:lnTo>
                    <a:pt x="306506" y="141409"/>
                  </a:lnTo>
                  <a:lnTo>
                    <a:pt x="231900" y="242094"/>
                  </a:lnTo>
                  <a:lnTo>
                    <a:pt x="306506" y="342779"/>
                  </a:lnTo>
                  <a:lnTo>
                    <a:pt x="238707" y="393017"/>
                  </a:lnTo>
                  <a:lnTo>
                    <a:pt x="179388" y="312963"/>
                  </a:lnTo>
                  <a:lnTo>
                    <a:pt x="120068" y="393017"/>
                  </a:lnTo>
                  <a:lnTo>
                    <a:pt x="52269" y="342779"/>
                  </a:lnTo>
                  <a:lnTo>
                    <a:pt x="126875" y="242094"/>
                  </a:lnTo>
                  <a:lnTo>
                    <a:pt x="52269" y="141409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endParaRPr lang="fr-FR"/>
            </a:p>
          </p:txBody>
        </p:sp>
        <p:pic>
          <p:nvPicPr>
            <p:cNvPr id="215" name="Picture 4" descr="Oil Barrel Clip Art">
              <a:extLst>
                <a:ext uri="{FF2B5EF4-FFF2-40B4-BE49-F238E27FC236}">
                  <a16:creationId xmlns:a16="http://schemas.microsoft.com/office/drawing/2014/main" id="{A3AC10AB-3282-4937-B795-36E2132CE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4537075"/>
              <a:ext cx="3175" cy="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14" name="ZoneTexte 215">
              <a:extLst>
                <a:ext uri="{FF2B5EF4-FFF2-40B4-BE49-F238E27FC236}">
                  <a16:creationId xmlns:a16="http://schemas.microsoft.com/office/drawing/2014/main" id="{72D320B5-3741-4156-8768-248B1BBF2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276475"/>
              <a:ext cx="1701800" cy="28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4.8 toe/y/capita</a:t>
              </a:r>
            </a:p>
          </p:txBody>
        </p:sp>
        <p:sp>
          <p:nvSpPr>
            <p:cNvPr id="37915" name="ZoneTexte 216">
              <a:extLst>
                <a:ext uri="{FF2B5EF4-FFF2-40B4-BE49-F238E27FC236}">
                  <a16:creationId xmlns:a16="http://schemas.microsoft.com/office/drawing/2014/main" id="{B503C84B-781F-4929-9BFE-3372D56AC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3114676"/>
              <a:ext cx="1701800" cy="28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 dirty="0">
                  <a:latin typeface="Arial" panose="020B0604020202020204" pitchFamily="34" charset="0"/>
                </a:rPr>
                <a:t>1.25 </a:t>
              </a:r>
              <a:r>
                <a:rPr lang="fr-FR" altLang="fr-FR" sz="600" dirty="0" err="1">
                  <a:latin typeface="Arial" panose="020B0604020202020204" pitchFamily="34" charset="0"/>
                </a:rPr>
                <a:t>toe</a:t>
              </a:r>
              <a:r>
                <a:rPr lang="fr-FR" altLang="fr-FR" sz="600" dirty="0">
                  <a:latin typeface="Arial" panose="020B0604020202020204" pitchFamily="34" charset="0"/>
                </a:rPr>
                <a:t>/y/capita</a:t>
              </a:r>
            </a:p>
          </p:txBody>
        </p:sp>
        <p:sp>
          <p:nvSpPr>
            <p:cNvPr id="37916" name="ZoneTexte 217">
              <a:extLst>
                <a:ext uri="{FF2B5EF4-FFF2-40B4-BE49-F238E27FC236}">
                  <a16:creationId xmlns:a16="http://schemas.microsoft.com/office/drawing/2014/main" id="{A6A6C4B1-BE72-4619-8DC1-E6C0AA8AD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4117975"/>
              <a:ext cx="1701800" cy="28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0.26 toe/y/capita</a:t>
              </a:r>
            </a:p>
          </p:txBody>
        </p:sp>
        <p:sp>
          <p:nvSpPr>
            <p:cNvPr id="37917" name="ZoneTexte 218">
              <a:extLst>
                <a:ext uri="{FF2B5EF4-FFF2-40B4-BE49-F238E27FC236}">
                  <a16:creationId xmlns:a16="http://schemas.microsoft.com/office/drawing/2014/main" id="{E4267673-7B95-4253-A659-9009394F0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3" y="2530476"/>
              <a:ext cx="1703386" cy="28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1.1 high inc. Gp</a:t>
              </a:r>
            </a:p>
          </p:txBody>
        </p:sp>
        <p:sp>
          <p:nvSpPr>
            <p:cNvPr id="37918" name="ZoneTexte 219">
              <a:extLst>
                <a:ext uri="{FF2B5EF4-FFF2-40B4-BE49-F238E27FC236}">
                  <a16:creationId xmlns:a16="http://schemas.microsoft.com/office/drawing/2014/main" id="{A3AB7922-88EB-47F1-9668-20C02B43D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3" y="3400425"/>
              <a:ext cx="1703386" cy="28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4.9 middle inc. Gp</a:t>
              </a:r>
            </a:p>
          </p:txBody>
        </p:sp>
        <p:sp>
          <p:nvSpPr>
            <p:cNvPr id="37919" name="ZoneTexte 221">
              <a:extLst>
                <a:ext uri="{FF2B5EF4-FFF2-40B4-BE49-F238E27FC236}">
                  <a16:creationId xmlns:a16="http://schemas.microsoft.com/office/drawing/2014/main" id="{8CE8C2DD-F925-4A47-B4B7-EB0D5F2C1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3" y="4268787"/>
              <a:ext cx="1074737" cy="28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0.8 low inc. Gp</a:t>
              </a:r>
            </a:p>
          </p:txBody>
        </p:sp>
        <p:pic>
          <p:nvPicPr>
            <p:cNvPr id="140" name="Picture 4" descr="Oil Barrel Clip Art">
              <a:extLst>
                <a:ext uri="{FF2B5EF4-FFF2-40B4-BE49-F238E27FC236}">
                  <a16:creationId xmlns:a16="http://schemas.microsoft.com/office/drawing/2014/main" id="{FA53B9E6-8318-4FC3-8D3D-6AE21C461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575" y="2816920"/>
              <a:ext cx="1032441" cy="1486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4" descr="Oil Barrel Clip Art">
              <a:extLst>
                <a:ext uri="{FF2B5EF4-FFF2-40B4-BE49-F238E27FC236}">
                  <a16:creationId xmlns:a16="http://schemas.microsoft.com/office/drawing/2014/main" id="{F468CC94-125C-4E1E-8DB8-ED8795F6D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255" y="1484313"/>
              <a:ext cx="975083" cy="140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4" descr="Oil Barrel Clip Art">
              <a:extLst>
                <a:ext uri="{FF2B5EF4-FFF2-40B4-BE49-F238E27FC236}">
                  <a16:creationId xmlns:a16="http://schemas.microsoft.com/office/drawing/2014/main" id="{B1A0D756-EAFD-459F-8A39-CE3C34335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400" y="4469683"/>
              <a:ext cx="286789" cy="41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10" name="ZoneTexte 1029">
              <a:extLst>
                <a:ext uri="{FF2B5EF4-FFF2-40B4-BE49-F238E27FC236}">
                  <a16:creationId xmlns:a16="http://schemas.microsoft.com/office/drawing/2014/main" id="{A63F0B86-B648-4412-9722-0C68C8A72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7594" y="2286093"/>
              <a:ext cx="1516063" cy="46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 dirty="0">
                  <a:latin typeface="Arial" panose="020B0604020202020204" pitchFamily="34" charset="0"/>
                </a:rPr>
                <a:t>5.4</a:t>
              </a:r>
            </a:p>
          </p:txBody>
        </p:sp>
        <p:sp>
          <p:nvSpPr>
            <p:cNvPr id="37911" name="ZoneTexte 211">
              <a:extLst>
                <a:ext uri="{FF2B5EF4-FFF2-40B4-BE49-F238E27FC236}">
                  <a16:creationId xmlns:a16="http://schemas.microsoft.com/office/drawing/2014/main" id="{61D211C5-E8EF-4578-8379-C461C3635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6984" y="3618700"/>
              <a:ext cx="1592263" cy="46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 dirty="0">
                  <a:latin typeface="Arial" panose="020B0604020202020204" pitchFamily="34" charset="0"/>
                </a:rPr>
                <a:t>6.1</a:t>
              </a:r>
            </a:p>
          </p:txBody>
        </p:sp>
        <p:sp>
          <p:nvSpPr>
            <p:cNvPr id="37912" name="ZoneTexte 212">
              <a:extLst>
                <a:ext uri="{FF2B5EF4-FFF2-40B4-BE49-F238E27FC236}">
                  <a16:creationId xmlns:a16="http://schemas.microsoft.com/office/drawing/2014/main" id="{A31CA650-32E6-4DFE-A06A-806CA8FC2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9033" y="4429679"/>
              <a:ext cx="1808163" cy="46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 dirty="0">
                  <a:latin typeface="Arial" panose="020B0604020202020204" pitchFamily="34" charset="0"/>
                </a:rPr>
                <a:t>0.26</a:t>
              </a:r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FA43CBF3-408F-401E-9670-8968374DE7FA}"/>
              </a:ext>
            </a:extLst>
          </p:cNvPr>
          <p:cNvGrpSpPr/>
          <p:nvPr/>
        </p:nvGrpSpPr>
        <p:grpSpPr>
          <a:xfrm>
            <a:off x="1783759" y="2638393"/>
            <a:ext cx="6184848" cy="1917153"/>
            <a:chOff x="296863" y="1315494"/>
            <a:chExt cx="8719389" cy="3730657"/>
          </a:xfrm>
        </p:grpSpPr>
        <p:grpSp>
          <p:nvGrpSpPr>
            <p:cNvPr id="145" name="Groupe 79">
              <a:extLst>
                <a:ext uri="{FF2B5EF4-FFF2-40B4-BE49-F238E27FC236}">
                  <a16:creationId xmlns:a16="http://schemas.microsoft.com/office/drawing/2014/main" id="{36B3D0CD-0364-412D-8C1A-7970E301E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473325"/>
              <a:ext cx="1428750" cy="585788"/>
              <a:chOff x="999093" y="620713"/>
              <a:chExt cx="1905000" cy="781050"/>
            </a:xfrm>
          </p:grpSpPr>
          <p:pic>
            <p:nvPicPr>
              <p:cNvPr id="246" name="Image 245">
                <a:extLst>
                  <a:ext uri="{FF2B5EF4-FFF2-40B4-BE49-F238E27FC236}">
                    <a16:creationId xmlns:a16="http://schemas.microsoft.com/office/drawing/2014/main" id="{D86E8AD2-4EBE-4367-B013-C07CE1BA0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7" name="Image 246">
                <a:extLst>
                  <a:ext uri="{FF2B5EF4-FFF2-40B4-BE49-F238E27FC236}">
                    <a16:creationId xmlns:a16="http://schemas.microsoft.com/office/drawing/2014/main" id="{3A052A20-E292-4CFD-86B0-2CE29306F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8" name="Image 247">
                <a:extLst>
                  <a:ext uri="{FF2B5EF4-FFF2-40B4-BE49-F238E27FC236}">
                    <a16:creationId xmlns:a16="http://schemas.microsoft.com/office/drawing/2014/main" id="{DB24DF04-6C03-40BA-AFD9-13F128361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9" name="Image 248">
                <a:extLst>
                  <a:ext uri="{FF2B5EF4-FFF2-40B4-BE49-F238E27FC236}">
                    <a16:creationId xmlns:a16="http://schemas.microsoft.com/office/drawing/2014/main" id="{788404F4-8AE4-4962-ABBC-3AD78AB7F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0" name="Image 249">
                <a:extLst>
                  <a:ext uri="{FF2B5EF4-FFF2-40B4-BE49-F238E27FC236}">
                    <a16:creationId xmlns:a16="http://schemas.microsoft.com/office/drawing/2014/main" id="{F8B90B7D-EF5A-424D-827E-1CF4A99BF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1" name="Image 250">
                <a:extLst>
                  <a:ext uri="{FF2B5EF4-FFF2-40B4-BE49-F238E27FC236}">
                    <a16:creationId xmlns:a16="http://schemas.microsoft.com/office/drawing/2014/main" id="{C9B3D66D-55E1-4062-A5E1-D88C2200E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2" name="Image 251">
                <a:extLst>
                  <a:ext uri="{FF2B5EF4-FFF2-40B4-BE49-F238E27FC236}">
                    <a16:creationId xmlns:a16="http://schemas.microsoft.com/office/drawing/2014/main" id="{CCAFA6D6-7C6E-45D3-9950-77B674B67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3" name="Image 252">
                <a:extLst>
                  <a:ext uri="{FF2B5EF4-FFF2-40B4-BE49-F238E27FC236}">
                    <a16:creationId xmlns:a16="http://schemas.microsoft.com/office/drawing/2014/main" id="{F5C6F068-E75C-4162-8DCF-BD860142E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4" name="Image 253">
                <a:extLst>
                  <a:ext uri="{FF2B5EF4-FFF2-40B4-BE49-F238E27FC236}">
                    <a16:creationId xmlns:a16="http://schemas.microsoft.com/office/drawing/2014/main" id="{5B18CA36-C286-43D1-AF1B-CF83E55FB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5" name="Image 254">
                <a:extLst>
                  <a:ext uri="{FF2B5EF4-FFF2-40B4-BE49-F238E27FC236}">
                    <a16:creationId xmlns:a16="http://schemas.microsoft.com/office/drawing/2014/main" id="{D08A289B-C044-477D-BBAF-3229B9DA9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620713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56" name="Image 255">
                <a:extLst>
                  <a:ext uri="{FF2B5EF4-FFF2-40B4-BE49-F238E27FC236}">
                    <a16:creationId xmlns:a16="http://schemas.microsoft.com/office/drawing/2014/main" id="{E8D6D8D0-E6E9-455A-9960-A0C438636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1011238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146" name="Groupe 1023">
              <a:extLst>
                <a:ext uri="{FF2B5EF4-FFF2-40B4-BE49-F238E27FC236}">
                  <a16:creationId xmlns:a16="http://schemas.microsoft.com/office/drawing/2014/main" id="{73062DC5-1D89-4ADC-8F8A-981AF6150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600" y="2751138"/>
              <a:ext cx="1428750" cy="1463675"/>
              <a:chOff x="999093" y="1001982"/>
              <a:chExt cx="1905000" cy="1952625"/>
            </a:xfrm>
          </p:grpSpPr>
          <p:pic>
            <p:nvPicPr>
              <p:cNvPr id="189" name="Image 188">
                <a:extLst>
                  <a:ext uri="{FF2B5EF4-FFF2-40B4-BE49-F238E27FC236}">
                    <a16:creationId xmlns:a16="http://schemas.microsoft.com/office/drawing/2014/main" id="{0B3A2281-EE58-4A7B-AC12-7ABAD697D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90" name="Image 189">
                <a:extLst>
                  <a:ext uri="{FF2B5EF4-FFF2-40B4-BE49-F238E27FC236}">
                    <a16:creationId xmlns:a16="http://schemas.microsoft.com/office/drawing/2014/main" id="{E8F610D4-1A66-4B34-A97F-D8AB0E9145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91" name="Image 190">
                <a:extLst>
                  <a:ext uri="{FF2B5EF4-FFF2-40B4-BE49-F238E27FC236}">
                    <a16:creationId xmlns:a16="http://schemas.microsoft.com/office/drawing/2014/main" id="{26C75373-7F6D-41AC-B732-76082D68F7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92" name="Image 191">
                <a:extLst>
                  <a:ext uri="{FF2B5EF4-FFF2-40B4-BE49-F238E27FC236}">
                    <a16:creationId xmlns:a16="http://schemas.microsoft.com/office/drawing/2014/main" id="{3D5B8ECD-AE77-4A11-A9DC-17ADA5E0A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93D705B6-7FBE-4AA3-B0F3-95D51A6B8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94" name="Image 193">
                <a:extLst>
                  <a:ext uri="{FF2B5EF4-FFF2-40B4-BE49-F238E27FC236}">
                    <a16:creationId xmlns:a16="http://schemas.microsoft.com/office/drawing/2014/main" id="{1EE49709-0CB0-41B8-9FB4-705F300A9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195" name="Image 194">
                <a:extLst>
                  <a:ext uri="{FF2B5EF4-FFF2-40B4-BE49-F238E27FC236}">
                    <a16:creationId xmlns:a16="http://schemas.microsoft.com/office/drawing/2014/main" id="{8F972C84-B701-454D-94F5-89C47F21A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2" name="Image 201">
                <a:extLst>
                  <a:ext uri="{FF2B5EF4-FFF2-40B4-BE49-F238E27FC236}">
                    <a16:creationId xmlns:a16="http://schemas.microsoft.com/office/drawing/2014/main" id="{BA74159E-AEFB-48AF-AE59-1E273469E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3" name="Image 202">
                <a:extLst>
                  <a:ext uri="{FF2B5EF4-FFF2-40B4-BE49-F238E27FC236}">
                    <a16:creationId xmlns:a16="http://schemas.microsoft.com/office/drawing/2014/main" id="{46C4C827-964F-4DE7-9F03-1F5852703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10019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4" name="Image 203">
                <a:extLst>
                  <a:ext uri="{FF2B5EF4-FFF2-40B4-BE49-F238E27FC236}">
                    <a16:creationId xmlns:a16="http://schemas.microsoft.com/office/drawing/2014/main" id="{1B993D9A-17C4-4830-89ED-A3F22ACB1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6" name="Image 205">
                <a:extLst>
                  <a:ext uri="{FF2B5EF4-FFF2-40B4-BE49-F238E27FC236}">
                    <a16:creationId xmlns:a16="http://schemas.microsoft.com/office/drawing/2014/main" id="{3625819F-4BAF-498B-A7C6-FD45D0A2F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7" name="Image 206">
                <a:extLst>
                  <a:ext uri="{FF2B5EF4-FFF2-40B4-BE49-F238E27FC236}">
                    <a16:creationId xmlns:a16="http://schemas.microsoft.com/office/drawing/2014/main" id="{553DF959-FD19-4CFC-A157-84B3E28E4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8" name="Image 207">
                <a:extLst>
                  <a:ext uri="{FF2B5EF4-FFF2-40B4-BE49-F238E27FC236}">
                    <a16:creationId xmlns:a16="http://schemas.microsoft.com/office/drawing/2014/main" id="{415B6179-B659-4AF9-B801-6B4E74940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09" name="Image 208">
                <a:extLst>
                  <a:ext uri="{FF2B5EF4-FFF2-40B4-BE49-F238E27FC236}">
                    <a16:creationId xmlns:a16="http://schemas.microsoft.com/office/drawing/2014/main" id="{2AB601C7-CEBC-4FAF-9F20-9C9CF025C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0" name="Image 209">
                <a:extLst>
                  <a:ext uri="{FF2B5EF4-FFF2-40B4-BE49-F238E27FC236}">
                    <a16:creationId xmlns:a16="http://schemas.microsoft.com/office/drawing/2014/main" id="{70573184-BDB2-47B3-99FD-7ECB0CD38E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1" name="Image 210">
                <a:extLst>
                  <a:ext uri="{FF2B5EF4-FFF2-40B4-BE49-F238E27FC236}">
                    <a16:creationId xmlns:a16="http://schemas.microsoft.com/office/drawing/2014/main" id="{0D7528C5-A111-4391-AFC5-9A3BE89C4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2" name="Image 211">
                <a:extLst>
                  <a:ext uri="{FF2B5EF4-FFF2-40B4-BE49-F238E27FC236}">
                    <a16:creationId xmlns:a16="http://schemas.microsoft.com/office/drawing/2014/main" id="{212FF109-2DFB-4735-B495-5F2D4F0B4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3" name="Image 212">
                <a:extLst>
                  <a:ext uri="{FF2B5EF4-FFF2-40B4-BE49-F238E27FC236}">
                    <a16:creationId xmlns:a16="http://schemas.microsoft.com/office/drawing/2014/main" id="{8D3F4E6F-AEF1-413E-8D3A-B78B28A4B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4" name="Image 213">
                <a:extLst>
                  <a:ext uri="{FF2B5EF4-FFF2-40B4-BE49-F238E27FC236}">
                    <a16:creationId xmlns:a16="http://schemas.microsoft.com/office/drawing/2014/main" id="{90A58EE3-0ACB-4BEC-8AF0-AC85AEC0D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139250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6" name="Image 215">
                <a:extLst>
                  <a:ext uri="{FF2B5EF4-FFF2-40B4-BE49-F238E27FC236}">
                    <a16:creationId xmlns:a16="http://schemas.microsoft.com/office/drawing/2014/main" id="{53F92112-ADE7-42A1-8AB2-77693E518E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7" name="Image 216">
                <a:extLst>
                  <a:ext uri="{FF2B5EF4-FFF2-40B4-BE49-F238E27FC236}">
                    <a16:creationId xmlns:a16="http://schemas.microsoft.com/office/drawing/2014/main" id="{9C887721-4DE2-4C4B-8D99-7B34A0E6B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8" name="Image 217">
                <a:extLst>
                  <a:ext uri="{FF2B5EF4-FFF2-40B4-BE49-F238E27FC236}">
                    <a16:creationId xmlns:a16="http://schemas.microsoft.com/office/drawing/2014/main" id="{99AE761A-0A43-4BF6-B635-8992794203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19" name="Image 218">
                <a:extLst>
                  <a:ext uri="{FF2B5EF4-FFF2-40B4-BE49-F238E27FC236}">
                    <a16:creationId xmlns:a16="http://schemas.microsoft.com/office/drawing/2014/main" id="{0E5E3C3D-83BF-4FA9-A11D-B5D4411883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0" name="Image 219">
                <a:extLst>
                  <a:ext uri="{FF2B5EF4-FFF2-40B4-BE49-F238E27FC236}">
                    <a16:creationId xmlns:a16="http://schemas.microsoft.com/office/drawing/2014/main" id="{E58AE018-1628-4BEE-AEF7-7AF87891C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1" name="Image 220">
                <a:extLst>
                  <a:ext uri="{FF2B5EF4-FFF2-40B4-BE49-F238E27FC236}">
                    <a16:creationId xmlns:a16="http://schemas.microsoft.com/office/drawing/2014/main" id="{FC46E126-696E-4087-A07E-D4CD7E67A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2" name="Image 221">
                <a:extLst>
                  <a:ext uri="{FF2B5EF4-FFF2-40B4-BE49-F238E27FC236}">
                    <a16:creationId xmlns:a16="http://schemas.microsoft.com/office/drawing/2014/main" id="{A294EED7-6324-4634-B4A1-2928BC0B8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3" name="Image 222">
                <a:extLst>
                  <a:ext uri="{FF2B5EF4-FFF2-40B4-BE49-F238E27FC236}">
                    <a16:creationId xmlns:a16="http://schemas.microsoft.com/office/drawing/2014/main" id="{4ECB5872-580A-46FA-9C55-996A7F2DC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4" name="Image 223">
                <a:extLst>
                  <a:ext uri="{FF2B5EF4-FFF2-40B4-BE49-F238E27FC236}">
                    <a16:creationId xmlns:a16="http://schemas.microsoft.com/office/drawing/2014/main" id="{64F6561F-2469-4227-94BF-3D2283D32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5" name="Image 224">
                <a:extLst>
                  <a:ext uri="{FF2B5EF4-FFF2-40B4-BE49-F238E27FC236}">
                    <a16:creationId xmlns:a16="http://schemas.microsoft.com/office/drawing/2014/main" id="{2D954DFD-DB6B-45BC-A254-C061F08F0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178303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6" name="Image 225">
                <a:extLst>
                  <a:ext uri="{FF2B5EF4-FFF2-40B4-BE49-F238E27FC236}">
                    <a16:creationId xmlns:a16="http://schemas.microsoft.com/office/drawing/2014/main" id="{6FBD5C7B-89D0-4571-88EE-AA0E6DF57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7" name="Image 226">
                <a:extLst>
                  <a:ext uri="{FF2B5EF4-FFF2-40B4-BE49-F238E27FC236}">
                    <a16:creationId xmlns:a16="http://schemas.microsoft.com/office/drawing/2014/main" id="{12E4A110-8251-4D65-BEA7-8E7B992BC0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8" name="Image 227">
                <a:extLst>
                  <a:ext uri="{FF2B5EF4-FFF2-40B4-BE49-F238E27FC236}">
                    <a16:creationId xmlns:a16="http://schemas.microsoft.com/office/drawing/2014/main" id="{596A513F-52FE-41F1-BDBA-9B2F99318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29" name="Image 228">
                <a:extLst>
                  <a:ext uri="{FF2B5EF4-FFF2-40B4-BE49-F238E27FC236}">
                    <a16:creationId xmlns:a16="http://schemas.microsoft.com/office/drawing/2014/main" id="{FA7D09FC-33BB-4FFD-A4E5-E8EEC963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0" name="Image 229">
                <a:extLst>
                  <a:ext uri="{FF2B5EF4-FFF2-40B4-BE49-F238E27FC236}">
                    <a16:creationId xmlns:a16="http://schemas.microsoft.com/office/drawing/2014/main" id="{8E028961-C8E6-47E3-80F1-5154DA5F4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1" name="Image 230">
                <a:extLst>
                  <a:ext uri="{FF2B5EF4-FFF2-40B4-BE49-F238E27FC236}">
                    <a16:creationId xmlns:a16="http://schemas.microsoft.com/office/drawing/2014/main" id="{DD588237-4446-4C00-98B8-2AF83A584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2" name="Image 231">
                <a:extLst>
                  <a:ext uri="{FF2B5EF4-FFF2-40B4-BE49-F238E27FC236}">
                    <a16:creationId xmlns:a16="http://schemas.microsoft.com/office/drawing/2014/main" id="{5D8D26E7-7FDA-4801-BF99-982B1FEFB6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3" name="Image 232">
                <a:extLst>
                  <a:ext uri="{FF2B5EF4-FFF2-40B4-BE49-F238E27FC236}">
                    <a16:creationId xmlns:a16="http://schemas.microsoft.com/office/drawing/2014/main" id="{A6CE2349-BF31-4A23-A2C4-8318DC3DD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4" name="Image 233">
                <a:extLst>
                  <a:ext uri="{FF2B5EF4-FFF2-40B4-BE49-F238E27FC236}">
                    <a16:creationId xmlns:a16="http://schemas.microsoft.com/office/drawing/2014/main" id="{EFA27F07-C810-49B3-B894-5C41B2874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5" name="Image 234">
                <a:extLst>
                  <a:ext uri="{FF2B5EF4-FFF2-40B4-BE49-F238E27FC236}">
                    <a16:creationId xmlns:a16="http://schemas.microsoft.com/office/drawing/2014/main" id="{AF130ADC-1779-4454-8EA3-1DC5666FC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217355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6" name="Image 235">
                <a:extLst>
                  <a:ext uri="{FF2B5EF4-FFF2-40B4-BE49-F238E27FC236}">
                    <a16:creationId xmlns:a16="http://schemas.microsoft.com/office/drawing/2014/main" id="{A9B087CE-8A97-488A-A163-D55BAE14DB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999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7" name="Image 236">
                <a:extLst>
                  <a:ext uri="{FF2B5EF4-FFF2-40B4-BE49-F238E27FC236}">
                    <a16:creationId xmlns:a16="http://schemas.microsoft.com/office/drawing/2014/main" id="{A7B5D79F-AD9C-4C2D-8F79-2EB9082866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89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8" name="Image 237">
                <a:extLst>
                  <a:ext uri="{FF2B5EF4-FFF2-40B4-BE49-F238E27FC236}">
                    <a16:creationId xmlns:a16="http://schemas.microsoft.com/office/drawing/2014/main" id="{5E94C1C3-967C-40C6-A6C8-35B19EF50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380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39" name="Image 238">
                <a:extLst>
                  <a:ext uri="{FF2B5EF4-FFF2-40B4-BE49-F238E27FC236}">
                    <a16:creationId xmlns:a16="http://schemas.microsoft.com/office/drawing/2014/main" id="{E89221A9-6CC5-4C02-869C-C0A84BAA86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70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0" name="Image 239">
                <a:extLst>
                  <a:ext uri="{FF2B5EF4-FFF2-40B4-BE49-F238E27FC236}">
                    <a16:creationId xmlns:a16="http://schemas.microsoft.com/office/drawing/2014/main" id="{7FD21393-E2EF-472D-8524-8215CB695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61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1" name="Image 240">
                <a:extLst>
                  <a:ext uri="{FF2B5EF4-FFF2-40B4-BE49-F238E27FC236}">
                    <a16:creationId xmlns:a16="http://schemas.microsoft.com/office/drawing/2014/main" id="{4011B412-E8D4-42CF-B5C9-666C5E3CD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51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2" name="Image 241">
                <a:extLst>
                  <a:ext uri="{FF2B5EF4-FFF2-40B4-BE49-F238E27FC236}">
                    <a16:creationId xmlns:a16="http://schemas.microsoft.com/office/drawing/2014/main" id="{77D5020C-A616-4FC3-B78F-1988CF1E8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42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3" name="Image 242">
                <a:extLst>
                  <a:ext uri="{FF2B5EF4-FFF2-40B4-BE49-F238E27FC236}">
                    <a16:creationId xmlns:a16="http://schemas.microsoft.com/office/drawing/2014/main" id="{76987D9E-AF43-475A-A4A8-E8768C123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325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4" name="Image 243">
                <a:extLst>
                  <a:ext uri="{FF2B5EF4-FFF2-40B4-BE49-F238E27FC236}">
                    <a16:creationId xmlns:a16="http://schemas.microsoft.com/office/drawing/2014/main" id="{2CFCAF68-81E6-41B6-89EA-CF3B205C8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23093" y="256408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45" name="Image 244">
                <a:extLst>
                  <a:ext uri="{FF2B5EF4-FFF2-40B4-BE49-F238E27FC236}">
                    <a16:creationId xmlns:a16="http://schemas.microsoft.com/office/drawing/2014/main" id="{0D1AC3EC-E880-43D9-ABA6-162F919A9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13593" y="2564082"/>
                <a:ext cx="190500" cy="390525"/>
              </a:xfrm>
              <a:prstGeom prst="rect">
                <a:avLst/>
              </a:prstGeom>
            </p:spPr>
          </p:pic>
        </p:grpSp>
        <p:pic>
          <p:nvPicPr>
            <p:cNvPr id="147" name="Image 146">
              <a:extLst>
                <a:ext uri="{FF2B5EF4-FFF2-40B4-BE49-F238E27FC236}">
                  <a16:creationId xmlns:a16="http://schemas.microsoft.com/office/drawing/2014/main" id="{2E898E8E-35BE-4A65-9893-6F2AFA3E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1687" y="4223127"/>
              <a:ext cx="142875" cy="292894"/>
            </a:xfrm>
            <a:prstGeom prst="rect">
              <a:avLst/>
            </a:prstGeom>
          </p:spPr>
        </p:pic>
        <p:pic>
          <p:nvPicPr>
            <p:cNvPr id="148" name="Image 147">
              <a:extLst>
                <a:ext uri="{FF2B5EF4-FFF2-40B4-BE49-F238E27FC236}">
                  <a16:creationId xmlns:a16="http://schemas.microsoft.com/office/drawing/2014/main" id="{1B89D4A9-BFAF-41D8-8069-10470B2BD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14562" y="4223127"/>
              <a:ext cx="142875" cy="292894"/>
            </a:xfrm>
            <a:prstGeom prst="rect">
              <a:avLst/>
            </a:prstGeom>
          </p:spPr>
        </p:pic>
        <p:pic>
          <p:nvPicPr>
            <p:cNvPr id="149" name="Image 148">
              <a:extLst>
                <a:ext uri="{FF2B5EF4-FFF2-40B4-BE49-F238E27FC236}">
                  <a16:creationId xmlns:a16="http://schemas.microsoft.com/office/drawing/2014/main" id="{B4385AB2-20DD-4CBE-981F-C784D77A9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657437" y="4223127"/>
              <a:ext cx="142875" cy="292894"/>
            </a:xfrm>
            <a:prstGeom prst="rect">
              <a:avLst/>
            </a:prstGeom>
          </p:spPr>
        </p:pic>
        <p:pic>
          <p:nvPicPr>
            <p:cNvPr id="150" name="Image 149">
              <a:extLst>
                <a:ext uri="{FF2B5EF4-FFF2-40B4-BE49-F238E27FC236}">
                  <a16:creationId xmlns:a16="http://schemas.microsoft.com/office/drawing/2014/main" id="{D855CB6F-7197-487C-8940-6F288D52F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800312" y="4223127"/>
              <a:ext cx="142875" cy="292894"/>
            </a:xfrm>
            <a:prstGeom prst="rect">
              <a:avLst/>
            </a:prstGeom>
          </p:spPr>
        </p:pic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CC6172E2-FEF2-4936-ACF4-96AB52150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43187" y="4223127"/>
              <a:ext cx="142875" cy="292894"/>
            </a:xfrm>
            <a:prstGeom prst="rect">
              <a:avLst/>
            </a:prstGeom>
          </p:spPr>
        </p:pic>
        <p:pic>
          <p:nvPicPr>
            <p:cNvPr id="152" name="Image 151">
              <a:extLst>
                <a:ext uri="{FF2B5EF4-FFF2-40B4-BE49-F238E27FC236}">
                  <a16:creationId xmlns:a16="http://schemas.microsoft.com/office/drawing/2014/main" id="{5C5AB273-85BB-4D3D-8139-D9D1A7607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86062" y="4223127"/>
              <a:ext cx="142875" cy="292894"/>
            </a:xfrm>
            <a:prstGeom prst="rect">
              <a:avLst/>
            </a:prstGeom>
          </p:spPr>
        </p:pic>
        <p:pic>
          <p:nvPicPr>
            <p:cNvPr id="153" name="Image 152">
              <a:extLst>
                <a:ext uri="{FF2B5EF4-FFF2-40B4-BE49-F238E27FC236}">
                  <a16:creationId xmlns:a16="http://schemas.microsoft.com/office/drawing/2014/main" id="{13988EBB-F2E4-4783-A0CA-7CB3EFA2D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28937" y="4223127"/>
              <a:ext cx="142875" cy="292894"/>
            </a:xfrm>
            <a:prstGeom prst="rect">
              <a:avLst/>
            </a:prstGeom>
          </p:spPr>
        </p:pic>
        <p:pic>
          <p:nvPicPr>
            <p:cNvPr id="154" name="Image 153">
              <a:extLst>
                <a:ext uri="{FF2B5EF4-FFF2-40B4-BE49-F238E27FC236}">
                  <a16:creationId xmlns:a16="http://schemas.microsoft.com/office/drawing/2014/main" id="{89BDB977-3DFA-4E96-AEB8-D033F9CD8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71812" y="4223127"/>
              <a:ext cx="142875" cy="292894"/>
            </a:xfrm>
            <a:prstGeom prst="rect">
              <a:avLst/>
            </a:prstGeom>
          </p:spPr>
        </p:pic>
        <p:pic>
          <p:nvPicPr>
            <p:cNvPr id="155" name="Picture 4" descr="Oil Barrel Clip Art">
              <a:extLst>
                <a:ext uri="{FF2B5EF4-FFF2-40B4-BE49-F238E27FC236}">
                  <a16:creationId xmlns:a16="http://schemas.microsoft.com/office/drawing/2014/main" id="{456B53F4-F474-4FEB-ABF4-D9FBAD24E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533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 descr="Oil Barrel Clip Art">
              <a:extLst>
                <a:ext uri="{FF2B5EF4-FFF2-40B4-BE49-F238E27FC236}">
                  <a16:creationId xmlns:a16="http://schemas.microsoft.com/office/drawing/2014/main" id="{4E137507-4343-4819-AC2C-F6B8FD6F6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686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4" descr="Oil Barrel Clip Art">
              <a:extLst>
                <a:ext uri="{FF2B5EF4-FFF2-40B4-BE49-F238E27FC236}">
                  <a16:creationId xmlns:a16="http://schemas.microsoft.com/office/drawing/2014/main" id="{570800DC-1746-486C-A2B7-350B6A2BD5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840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4" descr="Oil Barrel Clip Art">
              <a:extLst>
                <a:ext uri="{FF2B5EF4-FFF2-40B4-BE49-F238E27FC236}">
                  <a16:creationId xmlns:a16="http://schemas.microsoft.com/office/drawing/2014/main" id="{ADBA17AB-F302-45DC-B985-420657ECD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993" y="247270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4" descr="Oil Barrel Clip Art">
              <a:extLst>
                <a:ext uri="{FF2B5EF4-FFF2-40B4-BE49-F238E27FC236}">
                  <a16:creationId xmlns:a16="http://schemas.microsoft.com/office/drawing/2014/main" id="{75CF3022-1DBF-4323-9F7E-E53C98007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0"/>
            <a:stretch/>
          </p:blipFill>
          <p:spPr bwMode="auto">
            <a:xfrm>
              <a:off x="4266094" y="2545334"/>
              <a:ext cx="239102" cy="27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4" descr="Oil Barrel Clip Art">
              <a:extLst>
                <a:ext uri="{FF2B5EF4-FFF2-40B4-BE49-F238E27FC236}">
                  <a16:creationId xmlns:a16="http://schemas.microsoft.com/office/drawing/2014/main" id="{4EBC73B6-B565-4F7D-975B-86AF78FCAE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t="56012"/>
            <a:stretch/>
          </p:blipFill>
          <p:spPr bwMode="auto">
            <a:xfrm>
              <a:off x="3296073" y="4364609"/>
              <a:ext cx="230717" cy="15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1" name="Multiplier 1026">
              <a:extLst>
                <a:ext uri="{FF2B5EF4-FFF2-40B4-BE49-F238E27FC236}">
                  <a16:creationId xmlns:a16="http://schemas.microsoft.com/office/drawing/2014/main" id="{04813E18-C7F7-4A56-8551-FB932401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438" y="3241675"/>
              <a:ext cx="358775" cy="484188"/>
            </a:xfrm>
            <a:custGeom>
              <a:avLst/>
              <a:gdLst>
                <a:gd name="T0" fmla="*/ 52269 w 358775"/>
                <a:gd name="T1" fmla="*/ 141409 h 484188"/>
                <a:gd name="T2" fmla="*/ 120068 w 358775"/>
                <a:gd name="T3" fmla="*/ 91171 h 484188"/>
                <a:gd name="T4" fmla="*/ 179388 w 358775"/>
                <a:gd name="T5" fmla="*/ 171225 h 484188"/>
                <a:gd name="T6" fmla="*/ 238707 w 358775"/>
                <a:gd name="T7" fmla="*/ 91171 h 484188"/>
                <a:gd name="T8" fmla="*/ 306506 w 358775"/>
                <a:gd name="T9" fmla="*/ 141409 h 484188"/>
                <a:gd name="T10" fmla="*/ 231900 w 358775"/>
                <a:gd name="T11" fmla="*/ 242094 h 484188"/>
                <a:gd name="T12" fmla="*/ 306506 w 358775"/>
                <a:gd name="T13" fmla="*/ 342779 h 484188"/>
                <a:gd name="T14" fmla="*/ 238707 w 358775"/>
                <a:gd name="T15" fmla="*/ 393017 h 484188"/>
                <a:gd name="T16" fmla="*/ 179388 w 358775"/>
                <a:gd name="T17" fmla="*/ 312963 h 484188"/>
                <a:gd name="T18" fmla="*/ 120068 w 358775"/>
                <a:gd name="T19" fmla="*/ 393017 h 484188"/>
                <a:gd name="T20" fmla="*/ 52269 w 358775"/>
                <a:gd name="T21" fmla="*/ 342779 h 484188"/>
                <a:gd name="T22" fmla="*/ 126875 w 358775"/>
                <a:gd name="T23" fmla="*/ 242094 h 484188"/>
                <a:gd name="T24" fmla="*/ 52269 w 358775"/>
                <a:gd name="T25" fmla="*/ 141409 h 484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8775" h="484188">
                  <a:moveTo>
                    <a:pt x="52269" y="141409"/>
                  </a:moveTo>
                  <a:lnTo>
                    <a:pt x="120068" y="91171"/>
                  </a:lnTo>
                  <a:lnTo>
                    <a:pt x="179388" y="171225"/>
                  </a:lnTo>
                  <a:lnTo>
                    <a:pt x="238707" y="91171"/>
                  </a:lnTo>
                  <a:lnTo>
                    <a:pt x="306506" y="141409"/>
                  </a:lnTo>
                  <a:lnTo>
                    <a:pt x="231900" y="242094"/>
                  </a:lnTo>
                  <a:lnTo>
                    <a:pt x="306506" y="342779"/>
                  </a:lnTo>
                  <a:lnTo>
                    <a:pt x="238707" y="393017"/>
                  </a:lnTo>
                  <a:lnTo>
                    <a:pt x="179388" y="312963"/>
                  </a:lnTo>
                  <a:lnTo>
                    <a:pt x="120068" y="393017"/>
                  </a:lnTo>
                  <a:lnTo>
                    <a:pt x="52269" y="342779"/>
                  </a:lnTo>
                  <a:lnTo>
                    <a:pt x="126875" y="242094"/>
                  </a:lnTo>
                  <a:lnTo>
                    <a:pt x="52269" y="141409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endParaRPr lang="fr-FR" sz="1200"/>
            </a:p>
          </p:txBody>
        </p:sp>
        <p:pic>
          <p:nvPicPr>
            <p:cNvPr id="163" name="Picture 4" descr="Oil Barrel Clip Art">
              <a:extLst>
                <a:ext uri="{FF2B5EF4-FFF2-40B4-BE49-F238E27FC236}">
                  <a16:creationId xmlns:a16="http://schemas.microsoft.com/office/drawing/2014/main" id="{D2166C8C-803E-49A1-A2FB-C48BAF9F7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033" y="2059054"/>
              <a:ext cx="1921219" cy="276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ZoneTexte 211">
              <a:extLst>
                <a:ext uri="{FF2B5EF4-FFF2-40B4-BE49-F238E27FC236}">
                  <a16:creationId xmlns:a16="http://schemas.microsoft.com/office/drawing/2014/main" id="{D519192F-747F-4A7F-B83C-16CEEE92C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5435" y="3601206"/>
              <a:ext cx="1749880" cy="509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 dirty="0">
                  <a:latin typeface="Arial" panose="020B0604020202020204" pitchFamily="34" charset="0"/>
                </a:rPr>
                <a:t>30.5</a:t>
              </a:r>
            </a:p>
          </p:txBody>
        </p:sp>
        <p:pic>
          <p:nvPicPr>
            <p:cNvPr id="167" name="Picture 4" descr="Oil Barrel Clip Art">
              <a:extLst>
                <a:ext uri="{FF2B5EF4-FFF2-40B4-BE49-F238E27FC236}">
                  <a16:creationId xmlns:a16="http://schemas.microsoft.com/office/drawing/2014/main" id="{73073F80-AADD-48F4-9375-F10AD1178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4537075"/>
              <a:ext cx="3175" cy="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8" name="ZoneTexte 215">
              <a:extLst>
                <a:ext uri="{FF2B5EF4-FFF2-40B4-BE49-F238E27FC236}">
                  <a16:creationId xmlns:a16="http://schemas.microsoft.com/office/drawing/2014/main" id="{BFBF8432-95C8-469B-83B4-8184D9DC9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2276476"/>
              <a:ext cx="1701800" cy="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4.8 toe/y/capita</a:t>
              </a:r>
            </a:p>
          </p:txBody>
        </p:sp>
        <p:sp>
          <p:nvSpPr>
            <p:cNvPr id="169" name="ZoneTexte 217">
              <a:extLst>
                <a:ext uri="{FF2B5EF4-FFF2-40B4-BE49-F238E27FC236}">
                  <a16:creationId xmlns:a16="http://schemas.microsoft.com/office/drawing/2014/main" id="{626E0085-31FE-459A-9EC7-B3785B260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4117975"/>
              <a:ext cx="1701800" cy="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0.26 toe/y/capita</a:t>
              </a:r>
            </a:p>
          </p:txBody>
        </p:sp>
        <p:sp>
          <p:nvSpPr>
            <p:cNvPr id="178" name="ZoneTexte 218">
              <a:extLst>
                <a:ext uri="{FF2B5EF4-FFF2-40B4-BE49-F238E27FC236}">
                  <a16:creationId xmlns:a16="http://schemas.microsoft.com/office/drawing/2014/main" id="{C008A672-33C1-4040-80A4-4AF8FACA7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3" y="2530474"/>
              <a:ext cx="1703387" cy="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1.1 high inc. Gp</a:t>
              </a:r>
            </a:p>
          </p:txBody>
        </p:sp>
        <p:sp>
          <p:nvSpPr>
            <p:cNvPr id="179" name="ZoneTexte 219">
              <a:extLst>
                <a:ext uri="{FF2B5EF4-FFF2-40B4-BE49-F238E27FC236}">
                  <a16:creationId xmlns:a16="http://schemas.microsoft.com/office/drawing/2014/main" id="{C5579882-4444-4A0C-8D67-DB4644A80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3" y="3400425"/>
              <a:ext cx="1703387" cy="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4.9 middle inc. Gp</a:t>
              </a:r>
            </a:p>
          </p:txBody>
        </p:sp>
        <p:sp>
          <p:nvSpPr>
            <p:cNvPr id="180" name="ZoneTexte 221">
              <a:extLst>
                <a:ext uri="{FF2B5EF4-FFF2-40B4-BE49-F238E27FC236}">
                  <a16:creationId xmlns:a16="http://schemas.microsoft.com/office/drawing/2014/main" id="{664E6378-ED49-4C02-904B-419335E19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63" y="4268788"/>
              <a:ext cx="1074737" cy="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0.8 low inc. Gp</a:t>
              </a:r>
            </a:p>
          </p:txBody>
        </p:sp>
        <p:pic>
          <p:nvPicPr>
            <p:cNvPr id="181" name="Picture 4" descr="Oil Barrel Clip Art">
              <a:extLst>
                <a:ext uri="{FF2B5EF4-FFF2-40B4-BE49-F238E27FC236}">
                  <a16:creationId xmlns:a16="http://schemas.microsoft.com/office/drawing/2014/main" id="{209BFD48-3AD0-43B7-B19E-BC6F2E788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533" y="3336828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4" descr="Oil Barrel Clip Art">
              <a:extLst>
                <a:ext uri="{FF2B5EF4-FFF2-40B4-BE49-F238E27FC236}">
                  <a16:creationId xmlns:a16="http://schemas.microsoft.com/office/drawing/2014/main" id="{FA915482-0265-463E-8BD1-8C7F78463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686" y="3336828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4" descr="Oil Barrel Clip Art">
              <a:extLst>
                <a:ext uri="{FF2B5EF4-FFF2-40B4-BE49-F238E27FC236}">
                  <a16:creationId xmlns:a16="http://schemas.microsoft.com/office/drawing/2014/main" id="{5A00A885-A986-45B0-912B-E17F99CB3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840" y="3336828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4" descr="Oil Barrel Clip Art">
              <a:extLst>
                <a:ext uri="{FF2B5EF4-FFF2-40B4-BE49-F238E27FC236}">
                  <a16:creationId xmlns:a16="http://schemas.microsoft.com/office/drawing/2014/main" id="{074EFBF0-10D6-43F4-ACB8-BE4C45234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993" y="3336828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4" descr="Oil Barrel Clip Art">
              <a:extLst>
                <a:ext uri="{FF2B5EF4-FFF2-40B4-BE49-F238E27FC236}">
                  <a16:creationId xmlns:a16="http://schemas.microsoft.com/office/drawing/2014/main" id="{D4A2F831-3843-423A-ADFF-007D9E5A0E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0"/>
            <a:stretch/>
          </p:blipFill>
          <p:spPr bwMode="auto">
            <a:xfrm>
              <a:off x="4266094" y="3409456"/>
              <a:ext cx="239102" cy="27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ZoneTexte 144">
              <a:extLst>
                <a:ext uri="{FF2B5EF4-FFF2-40B4-BE49-F238E27FC236}">
                  <a16:creationId xmlns:a16="http://schemas.microsoft.com/office/drawing/2014/main" id="{A3907CD1-1C2C-4D28-BF98-8D781855F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063" y="3113088"/>
              <a:ext cx="1701800" cy="257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latin typeface="Arial" panose="020B0604020202020204" pitchFamily="34" charset="0"/>
                </a:rPr>
                <a:t>4.8 toe/y/capita</a:t>
              </a:r>
            </a:p>
          </p:txBody>
        </p:sp>
        <p:pic>
          <p:nvPicPr>
            <p:cNvPr id="187" name="Picture 4" descr="Oil Barrel Clip Art">
              <a:extLst>
                <a:ext uri="{FF2B5EF4-FFF2-40B4-BE49-F238E27FC236}">
                  <a16:creationId xmlns:a16="http://schemas.microsoft.com/office/drawing/2014/main" id="{B6EA2214-7C4F-4A9E-8D8B-A77C71001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879" y="1315494"/>
              <a:ext cx="975083" cy="140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4" descr="Oil Barrel Clip Art">
              <a:extLst>
                <a:ext uri="{FF2B5EF4-FFF2-40B4-BE49-F238E27FC236}">
                  <a16:creationId xmlns:a16="http://schemas.microsoft.com/office/drawing/2014/main" id="{73F63D8A-AFA0-4DC4-9043-CEE981D15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272" y="4618434"/>
              <a:ext cx="286789" cy="412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4" name="ZoneTexte 1029">
              <a:extLst>
                <a:ext uri="{FF2B5EF4-FFF2-40B4-BE49-F238E27FC236}">
                  <a16:creationId xmlns:a16="http://schemas.microsoft.com/office/drawing/2014/main" id="{A19102F4-DB7B-4F5F-98F7-2AD6B3D1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3152" y="2001291"/>
              <a:ext cx="1881189" cy="509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 dirty="0">
                  <a:latin typeface="Arial" panose="020B0604020202020204" pitchFamily="34" charset="0"/>
                </a:rPr>
                <a:t>5.4</a:t>
              </a:r>
            </a:p>
          </p:txBody>
        </p:sp>
        <p:sp>
          <p:nvSpPr>
            <p:cNvPr id="166" name="ZoneTexte 212">
              <a:extLst>
                <a:ext uri="{FF2B5EF4-FFF2-40B4-BE49-F238E27FC236}">
                  <a16:creationId xmlns:a16="http://schemas.microsoft.com/office/drawing/2014/main" id="{2E9C3EFD-C3C9-4229-9192-E88588F10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7957" y="4537075"/>
              <a:ext cx="1593850" cy="509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100" b="1" dirty="0">
                  <a:latin typeface="Arial" panose="020B0604020202020204" pitchFamily="34" charset="0"/>
                </a:rPr>
                <a:t>0.26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6BB36AF-3F8C-4B20-923E-CF8AB7D96785}"/>
              </a:ext>
            </a:extLst>
          </p:cNvPr>
          <p:cNvSpPr txBox="1"/>
          <p:nvPr/>
        </p:nvSpPr>
        <p:spPr>
          <a:xfrm>
            <a:off x="273397" y="1076938"/>
            <a:ext cx="669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ZoneTexte 256">
            <a:extLst>
              <a:ext uri="{FF2B5EF4-FFF2-40B4-BE49-F238E27FC236}">
                <a16:creationId xmlns:a16="http://schemas.microsoft.com/office/drawing/2014/main" id="{BBB30853-CEF5-4994-BD59-232095F3A0DB}"/>
              </a:ext>
            </a:extLst>
          </p:cNvPr>
          <p:cNvSpPr txBox="1"/>
          <p:nvPr/>
        </p:nvSpPr>
        <p:spPr>
          <a:xfrm>
            <a:off x="206009" y="3122941"/>
            <a:ext cx="1043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Tomorrow</a:t>
            </a:r>
          </a:p>
        </p:txBody>
      </p:sp>
      <p:grpSp>
        <p:nvGrpSpPr>
          <p:cNvPr id="258" name="Groupe 257">
            <a:extLst>
              <a:ext uri="{FF2B5EF4-FFF2-40B4-BE49-F238E27FC236}">
                <a16:creationId xmlns:a16="http://schemas.microsoft.com/office/drawing/2014/main" id="{089D1310-7837-42A7-8F61-CA3E0C52F014}"/>
              </a:ext>
            </a:extLst>
          </p:cNvPr>
          <p:cNvGrpSpPr/>
          <p:nvPr/>
        </p:nvGrpSpPr>
        <p:grpSpPr>
          <a:xfrm>
            <a:off x="1866796" y="4818327"/>
            <a:ext cx="5981630" cy="2039674"/>
            <a:chOff x="174625" y="1350941"/>
            <a:chExt cx="8374319" cy="3970053"/>
          </a:xfrm>
        </p:grpSpPr>
        <p:grpSp>
          <p:nvGrpSpPr>
            <p:cNvPr id="259" name="Groupe 4">
              <a:extLst>
                <a:ext uri="{FF2B5EF4-FFF2-40B4-BE49-F238E27FC236}">
                  <a16:creationId xmlns:a16="http://schemas.microsoft.com/office/drawing/2014/main" id="{25616886-9BB8-49F7-83A3-F07B094566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2470150"/>
              <a:ext cx="1428750" cy="292100"/>
              <a:chOff x="1046718" y="2153942"/>
              <a:chExt cx="1905000" cy="390525"/>
            </a:xfrm>
          </p:grpSpPr>
          <p:pic>
            <p:nvPicPr>
              <p:cNvPr id="370" name="Image 369">
                <a:extLst>
                  <a:ext uri="{FF2B5EF4-FFF2-40B4-BE49-F238E27FC236}">
                    <a16:creationId xmlns:a16="http://schemas.microsoft.com/office/drawing/2014/main" id="{43DBCF48-0084-4723-AD2E-94C6263A6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1" name="Image 370">
                <a:extLst>
                  <a:ext uri="{FF2B5EF4-FFF2-40B4-BE49-F238E27FC236}">
                    <a16:creationId xmlns:a16="http://schemas.microsoft.com/office/drawing/2014/main" id="{998E20ED-16EE-4D89-9EC5-9128FB3CA9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2" name="Image 371">
                <a:extLst>
                  <a:ext uri="{FF2B5EF4-FFF2-40B4-BE49-F238E27FC236}">
                    <a16:creationId xmlns:a16="http://schemas.microsoft.com/office/drawing/2014/main" id="{C34A380E-8302-49B1-992F-6EBA3BE2B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3" name="Image 372">
                <a:extLst>
                  <a:ext uri="{FF2B5EF4-FFF2-40B4-BE49-F238E27FC236}">
                    <a16:creationId xmlns:a16="http://schemas.microsoft.com/office/drawing/2014/main" id="{F450965F-1217-4D47-96D2-37C8F7C92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4" name="Image 373">
                <a:extLst>
                  <a:ext uri="{FF2B5EF4-FFF2-40B4-BE49-F238E27FC236}">
                    <a16:creationId xmlns:a16="http://schemas.microsoft.com/office/drawing/2014/main" id="{C71005F5-CE33-49D8-B662-8088F6F07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5" name="Image 374">
                <a:extLst>
                  <a:ext uri="{FF2B5EF4-FFF2-40B4-BE49-F238E27FC236}">
                    <a16:creationId xmlns:a16="http://schemas.microsoft.com/office/drawing/2014/main" id="{F3A4692B-6CA6-4585-AD72-160803C255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6" name="Image 375">
                <a:extLst>
                  <a:ext uri="{FF2B5EF4-FFF2-40B4-BE49-F238E27FC236}">
                    <a16:creationId xmlns:a16="http://schemas.microsoft.com/office/drawing/2014/main" id="{C2480186-E4A8-4AA0-A945-D08A8F03C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7" name="Image 376">
                <a:extLst>
                  <a:ext uri="{FF2B5EF4-FFF2-40B4-BE49-F238E27FC236}">
                    <a16:creationId xmlns:a16="http://schemas.microsoft.com/office/drawing/2014/main" id="{E2EA2AB0-7DD6-44AF-B24F-9A34FEC64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8" name="Image 377">
                <a:extLst>
                  <a:ext uri="{FF2B5EF4-FFF2-40B4-BE49-F238E27FC236}">
                    <a16:creationId xmlns:a16="http://schemas.microsoft.com/office/drawing/2014/main" id="{7263BB13-45D9-4BC4-BA62-403EF2B252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2153942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79" name="Image 378">
                <a:extLst>
                  <a:ext uri="{FF2B5EF4-FFF2-40B4-BE49-F238E27FC236}">
                    <a16:creationId xmlns:a16="http://schemas.microsoft.com/office/drawing/2014/main" id="{5232A737-2B2D-4ACF-B5C9-159814F897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2153942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60" name="Groupe 5">
              <a:extLst>
                <a:ext uri="{FF2B5EF4-FFF2-40B4-BE49-F238E27FC236}">
                  <a16:creationId xmlns:a16="http://schemas.microsoft.com/office/drawing/2014/main" id="{1FEA93E0-E5E5-4987-B703-382018CE4D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2813050"/>
              <a:ext cx="1428750" cy="292100"/>
              <a:chOff x="1046718" y="2525054"/>
              <a:chExt cx="1905000" cy="390525"/>
            </a:xfrm>
          </p:grpSpPr>
          <p:pic>
            <p:nvPicPr>
              <p:cNvPr id="360" name="Image 359">
                <a:extLst>
                  <a:ext uri="{FF2B5EF4-FFF2-40B4-BE49-F238E27FC236}">
                    <a16:creationId xmlns:a16="http://schemas.microsoft.com/office/drawing/2014/main" id="{BB177B0F-0FB3-4062-8D82-DBF21DC7B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1" name="Image 360">
                <a:extLst>
                  <a:ext uri="{FF2B5EF4-FFF2-40B4-BE49-F238E27FC236}">
                    <a16:creationId xmlns:a16="http://schemas.microsoft.com/office/drawing/2014/main" id="{CF71B8A6-601C-417C-9715-40003F028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2" name="Image 361">
                <a:extLst>
                  <a:ext uri="{FF2B5EF4-FFF2-40B4-BE49-F238E27FC236}">
                    <a16:creationId xmlns:a16="http://schemas.microsoft.com/office/drawing/2014/main" id="{2B4859D0-E944-4C6B-933C-CD24204A3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3" name="Image 362">
                <a:extLst>
                  <a:ext uri="{FF2B5EF4-FFF2-40B4-BE49-F238E27FC236}">
                    <a16:creationId xmlns:a16="http://schemas.microsoft.com/office/drawing/2014/main" id="{004EDAA3-B2F1-4C59-AC4A-22991D9FE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4" name="Image 363">
                <a:extLst>
                  <a:ext uri="{FF2B5EF4-FFF2-40B4-BE49-F238E27FC236}">
                    <a16:creationId xmlns:a16="http://schemas.microsoft.com/office/drawing/2014/main" id="{1AD05232-D886-4B95-BD02-32C708FFC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5" name="Image 364">
                <a:extLst>
                  <a:ext uri="{FF2B5EF4-FFF2-40B4-BE49-F238E27FC236}">
                    <a16:creationId xmlns:a16="http://schemas.microsoft.com/office/drawing/2014/main" id="{04CE363F-E0C7-4070-B747-1CB436F77D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6" name="Image 365">
                <a:extLst>
                  <a:ext uri="{FF2B5EF4-FFF2-40B4-BE49-F238E27FC236}">
                    <a16:creationId xmlns:a16="http://schemas.microsoft.com/office/drawing/2014/main" id="{E9810E2E-0DA2-4EF1-9378-3CA7B26AE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7" name="Image 366">
                <a:extLst>
                  <a:ext uri="{FF2B5EF4-FFF2-40B4-BE49-F238E27FC236}">
                    <a16:creationId xmlns:a16="http://schemas.microsoft.com/office/drawing/2014/main" id="{79FC30A0-9D0C-4C12-B33D-A5AC22900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8" name="Image 367">
                <a:extLst>
                  <a:ext uri="{FF2B5EF4-FFF2-40B4-BE49-F238E27FC236}">
                    <a16:creationId xmlns:a16="http://schemas.microsoft.com/office/drawing/2014/main" id="{6901EDA6-2639-43CA-B438-1EB83E646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25250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69" name="Image 368">
                <a:extLst>
                  <a:ext uri="{FF2B5EF4-FFF2-40B4-BE49-F238E27FC236}">
                    <a16:creationId xmlns:a16="http://schemas.microsoft.com/office/drawing/2014/main" id="{2614DAD6-A647-4A5E-95D3-236D351B4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2525054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61" name="Groupe 6">
              <a:extLst>
                <a:ext uri="{FF2B5EF4-FFF2-40B4-BE49-F238E27FC236}">
                  <a16:creationId xmlns:a16="http://schemas.microsoft.com/office/drawing/2014/main" id="{48A56203-3972-4E43-9A3B-A94544214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3154363"/>
              <a:ext cx="1428750" cy="293687"/>
              <a:chOff x="1046718" y="2915579"/>
              <a:chExt cx="1905000" cy="390525"/>
            </a:xfrm>
          </p:grpSpPr>
          <p:pic>
            <p:nvPicPr>
              <p:cNvPr id="350" name="Image 349">
                <a:extLst>
                  <a:ext uri="{FF2B5EF4-FFF2-40B4-BE49-F238E27FC236}">
                    <a16:creationId xmlns:a16="http://schemas.microsoft.com/office/drawing/2014/main" id="{D08ACB2B-78C1-4401-B6FB-2B9691A2D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1" name="Image 350">
                <a:extLst>
                  <a:ext uri="{FF2B5EF4-FFF2-40B4-BE49-F238E27FC236}">
                    <a16:creationId xmlns:a16="http://schemas.microsoft.com/office/drawing/2014/main" id="{9885B212-91CA-4D64-8172-D3918EFA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2" name="Image 351">
                <a:extLst>
                  <a:ext uri="{FF2B5EF4-FFF2-40B4-BE49-F238E27FC236}">
                    <a16:creationId xmlns:a16="http://schemas.microsoft.com/office/drawing/2014/main" id="{43832EB5-79A6-41E3-AA38-0EADE31C3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3" name="Image 352">
                <a:extLst>
                  <a:ext uri="{FF2B5EF4-FFF2-40B4-BE49-F238E27FC236}">
                    <a16:creationId xmlns:a16="http://schemas.microsoft.com/office/drawing/2014/main" id="{958C49B7-B03C-448D-BD86-D2D9498C1E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4" name="Image 353">
                <a:extLst>
                  <a:ext uri="{FF2B5EF4-FFF2-40B4-BE49-F238E27FC236}">
                    <a16:creationId xmlns:a16="http://schemas.microsoft.com/office/drawing/2014/main" id="{B1E7B589-76FD-44E8-86F3-FC01504BD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5" name="Image 354">
                <a:extLst>
                  <a:ext uri="{FF2B5EF4-FFF2-40B4-BE49-F238E27FC236}">
                    <a16:creationId xmlns:a16="http://schemas.microsoft.com/office/drawing/2014/main" id="{4B859841-A54F-43F2-B78D-57453FF44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6" name="Image 355">
                <a:extLst>
                  <a:ext uri="{FF2B5EF4-FFF2-40B4-BE49-F238E27FC236}">
                    <a16:creationId xmlns:a16="http://schemas.microsoft.com/office/drawing/2014/main" id="{572520F3-1447-4225-BA0D-4044E9319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7" name="Image 356">
                <a:extLst>
                  <a:ext uri="{FF2B5EF4-FFF2-40B4-BE49-F238E27FC236}">
                    <a16:creationId xmlns:a16="http://schemas.microsoft.com/office/drawing/2014/main" id="{883BF47A-41CE-4404-A520-077409220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8" name="Image 357">
                <a:extLst>
                  <a:ext uri="{FF2B5EF4-FFF2-40B4-BE49-F238E27FC236}">
                    <a16:creationId xmlns:a16="http://schemas.microsoft.com/office/drawing/2014/main" id="{CDE8DC00-D12D-4D80-87C2-427993587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291557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59" name="Image 358">
                <a:extLst>
                  <a:ext uri="{FF2B5EF4-FFF2-40B4-BE49-F238E27FC236}">
                    <a16:creationId xmlns:a16="http://schemas.microsoft.com/office/drawing/2014/main" id="{E3A6B07E-D59A-470E-8C6B-251081F8B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2915579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62" name="Groupe 7">
              <a:extLst>
                <a:ext uri="{FF2B5EF4-FFF2-40B4-BE49-F238E27FC236}">
                  <a16:creationId xmlns:a16="http://schemas.microsoft.com/office/drawing/2014/main" id="{CB45778A-E44D-41E6-9ADC-91431EAD2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3497263"/>
              <a:ext cx="1428750" cy="293687"/>
              <a:chOff x="1046718" y="3306104"/>
              <a:chExt cx="1905000" cy="390525"/>
            </a:xfrm>
          </p:grpSpPr>
          <p:pic>
            <p:nvPicPr>
              <p:cNvPr id="340" name="Image 339">
                <a:extLst>
                  <a:ext uri="{FF2B5EF4-FFF2-40B4-BE49-F238E27FC236}">
                    <a16:creationId xmlns:a16="http://schemas.microsoft.com/office/drawing/2014/main" id="{C5BD8D97-FA49-48A7-A98E-039FDB8FD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1" name="Image 340">
                <a:extLst>
                  <a:ext uri="{FF2B5EF4-FFF2-40B4-BE49-F238E27FC236}">
                    <a16:creationId xmlns:a16="http://schemas.microsoft.com/office/drawing/2014/main" id="{D3B3C8EC-26B0-410A-B920-E731E6706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2" name="Image 341">
                <a:extLst>
                  <a:ext uri="{FF2B5EF4-FFF2-40B4-BE49-F238E27FC236}">
                    <a16:creationId xmlns:a16="http://schemas.microsoft.com/office/drawing/2014/main" id="{D1FAC734-2A16-43F6-AEFB-3F925427C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3" name="Image 342">
                <a:extLst>
                  <a:ext uri="{FF2B5EF4-FFF2-40B4-BE49-F238E27FC236}">
                    <a16:creationId xmlns:a16="http://schemas.microsoft.com/office/drawing/2014/main" id="{006108B1-7E39-4E39-B05A-CBF3C55CF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4" name="Image 343">
                <a:extLst>
                  <a:ext uri="{FF2B5EF4-FFF2-40B4-BE49-F238E27FC236}">
                    <a16:creationId xmlns:a16="http://schemas.microsoft.com/office/drawing/2014/main" id="{E34E4408-5246-4E92-8C26-6F32B7DF0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5" name="Image 344">
                <a:extLst>
                  <a:ext uri="{FF2B5EF4-FFF2-40B4-BE49-F238E27FC236}">
                    <a16:creationId xmlns:a16="http://schemas.microsoft.com/office/drawing/2014/main" id="{279F4816-D4EE-4BEC-ABF9-4C4CFF89D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6" name="Image 345">
                <a:extLst>
                  <a:ext uri="{FF2B5EF4-FFF2-40B4-BE49-F238E27FC236}">
                    <a16:creationId xmlns:a16="http://schemas.microsoft.com/office/drawing/2014/main" id="{3444AB1E-D7C4-4231-AD78-C93898BB3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7" name="Image 346">
                <a:extLst>
                  <a:ext uri="{FF2B5EF4-FFF2-40B4-BE49-F238E27FC236}">
                    <a16:creationId xmlns:a16="http://schemas.microsoft.com/office/drawing/2014/main" id="{E5EB2994-76B7-4A75-9C19-F21160BE2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8" name="Image 347">
                <a:extLst>
                  <a:ext uri="{FF2B5EF4-FFF2-40B4-BE49-F238E27FC236}">
                    <a16:creationId xmlns:a16="http://schemas.microsoft.com/office/drawing/2014/main" id="{97A099E2-15B9-4326-ABB1-EE2302FE4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330610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49" name="Image 348">
                <a:extLst>
                  <a:ext uri="{FF2B5EF4-FFF2-40B4-BE49-F238E27FC236}">
                    <a16:creationId xmlns:a16="http://schemas.microsoft.com/office/drawing/2014/main" id="{CCD4908A-5AED-4FCD-8D46-DE83EEC6E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3306104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63" name="Groupe 8">
              <a:extLst>
                <a:ext uri="{FF2B5EF4-FFF2-40B4-BE49-F238E27FC236}">
                  <a16:creationId xmlns:a16="http://schemas.microsoft.com/office/drawing/2014/main" id="{4826D977-7ADD-43C0-9D88-9FD8BB190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3840163"/>
              <a:ext cx="1428750" cy="292100"/>
              <a:chOff x="1046718" y="3696629"/>
              <a:chExt cx="1905000" cy="390525"/>
            </a:xfrm>
          </p:grpSpPr>
          <p:pic>
            <p:nvPicPr>
              <p:cNvPr id="330" name="Image 329">
                <a:extLst>
                  <a:ext uri="{FF2B5EF4-FFF2-40B4-BE49-F238E27FC236}">
                    <a16:creationId xmlns:a16="http://schemas.microsoft.com/office/drawing/2014/main" id="{E6ED7F16-9490-432D-BDCA-94B356270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1" name="Image 330">
                <a:extLst>
                  <a:ext uri="{FF2B5EF4-FFF2-40B4-BE49-F238E27FC236}">
                    <a16:creationId xmlns:a16="http://schemas.microsoft.com/office/drawing/2014/main" id="{EAAC7A92-7034-4013-90E5-86E8843785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2" name="Image 331">
                <a:extLst>
                  <a:ext uri="{FF2B5EF4-FFF2-40B4-BE49-F238E27FC236}">
                    <a16:creationId xmlns:a16="http://schemas.microsoft.com/office/drawing/2014/main" id="{599B69B4-5464-43DB-8528-4B412CD5D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3" name="Image 332">
                <a:extLst>
                  <a:ext uri="{FF2B5EF4-FFF2-40B4-BE49-F238E27FC236}">
                    <a16:creationId xmlns:a16="http://schemas.microsoft.com/office/drawing/2014/main" id="{4BEA1834-B3E0-4145-9C15-49B095862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4" name="Image 333">
                <a:extLst>
                  <a:ext uri="{FF2B5EF4-FFF2-40B4-BE49-F238E27FC236}">
                    <a16:creationId xmlns:a16="http://schemas.microsoft.com/office/drawing/2014/main" id="{EAC49594-4915-484E-8302-F9915DAC1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5" name="Image 334">
                <a:extLst>
                  <a:ext uri="{FF2B5EF4-FFF2-40B4-BE49-F238E27FC236}">
                    <a16:creationId xmlns:a16="http://schemas.microsoft.com/office/drawing/2014/main" id="{ED1EF881-8761-4BDB-8EFC-009ECB077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6" name="Image 335">
                <a:extLst>
                  <a:ext uri="{FF2B5EF4-FFF2-40B4-BE49-F238E27FC236}">
                    <a16:creationId xmlns:a16="http://schemas.microsoft.com/office/drawing/2014/main" id="{237469ED-2CB3-4056-B0C7-AA30E539FA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7" name="Image 336">
                <a:extLst>
                  <a:ext uri="{FF2B5EF4-FFF2-40B4-BE49-F238E27FC236}">
                    <a16:creationId xmlns:a16="http://schemas.microsoft.com/office/drawing/2014/main" id="{58089543-7CCD-4D2F-8E10-302BEA2D65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8" name="Image 337">
                <a:extLst>
                  <a:ext uri="{FF2B5EF4-FFF2-40B4-BE49-F238E27FC236}">
                    <a16:creationId xmlns:a16="http://schemas.microsoft.com/office/drawing/2014/main" id="{5295B4A6-7BF5-4850-A875-0F3D63AE6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3696629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39" name="Image 338">
                <a:extLst>
                  <a:ext uri="{FF2B5EF4-FFF2-40B4-BE49-F238E27FC236}">
                    <a16:creationId xmlns:a16="http://schemas.microsoft.com/office/drawing/2014/main" id="{A4E1FA9A-73CB-4CA1-AA4C-8963A3FB0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3696629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64" name="Groupe 9">
              <a:extLst>
                <a:ext uri="{FF2B5EF4-FFF2-40B4-BE49-F238E27FC236}">
                  <a16:creationId xmlns:a16="http://schemas.microsoft.com/office/drawing/2014/main" id="{76C83BDE-6A27-40CE-A69D-1E6132A992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4181475"/>
              <a:ext cx="1428750" cy="293688"/>
              <a:chOff x="1046718" y="4087154"/>
              <a:chExt cx="1905000" cy="390525"/>
            </a:xfrm>
          </p:grpSpPr>
          <p:pic>
            <p:nvPicPr>
              <p:cNvPr id="320" name="Image 319">
                <a:extLst>
                  <a:ext uri="{FF2B5EF4-FFF2-40B4-BE49-F238E27FC236}">
                    <a16:creationId xmlns:a16="http://schemas.microsoft.com/office/drawing/2014/main" id="{AC851C76-B8DC-432E-86B9-55346376D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1" name="Image 320">
                <a:extLst>
                  <a:ext uri="{FF2B5EF4-FFF2-40B4-BE49-F238E27FC236}">
                    <a16:creationId xmlns:a16="http://schemas.microsoft.com/office/drawing/2014/main" id="{05D6BA0B-6EB6-4ABA-B708-7F74953C9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2" name="Image 321">
                <a:extLst>
                  <a:ext uri="{FF2B5EF4-FFF2-40B4-BE49-F238E27FC236}">
                    <a16:creationId xmlns:a16="http://schemas.microsoft.com/office/drawing/2014/main" id="{A140A8FF-A3F9-43E8-828B-C7590F04A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3" name="Image 322">
                <a:extLst>
                  <a:ext uri="{FF2B5EF4-FFF2-40B4-BE49-F238E27FC236}">
                    <a16:creationId xmlns:a16="http://schemas.microsoft.com/office/drawing/2014/main" id="{8D425B6E-20DF-4D69-995E-8AD0A42BF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4" name="Image 323">
                <a:extLst>
                  <a:ext uri="{FF2B5EF4-FFF2-40B4-BE49-F238E27FC236}">
                    <a16:creationId xmlns:a16="http://schemas.microsoft.com/office/drawing/2014/main" id="{E154413E-B216-4D22-BF5B-0B7548C05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5" name="Image 324">
                <a:extLst>
                  <a:ext uri="{FF2B5EF4-FFF2-40B4-BE49-F238E27FC236}">
                    <a16:creationId xmlns:a16="http://schemas.microsoft.com/office/drawing/2014/main" id="{AF11C721-023C-4640-A14C-3B4AFF286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6" name="Image 325">
                <a:extLst>
                  <a:ext uri="{FF2B5EF4-FFF2-40B4-BE49-F238E27FC236}">
                    <a16:creationId xmlns:a16="http://schemas.microsoft.com/office/drawing/2014/main" id="{4625306E-7714-445B-B224-D85C677C79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7" name="Image 326">
                <a:extLst>
                  <a:ext uri="{FF2B5EF4-FFF2-40B4-BE49-F238E27FC236}">
                    <a16:creationId xmlns:a16="http://schemas.microsoft.com/office/drawing/2014/main" id="{E524F3C7-9841-424C-9984-0BC358F261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8" name="Image 327">
                <a:extLst>
                  <a:ext uri="{FF2B5EF4-FFF2-40B4-BE49-F238E27FC236}">
                    <a16:creationId xmlns:a16="http://schemas.microsoft.com/office/drawing/2014/main" id="{CF6F5E9D-E51D-4CBB-95A5-9D2438699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29" name="Image 328">
                <a:extLst>
                  <a:ext uri="{FF2B5EF4-FFF2-40B4-BE49-F238E27FC236}">
                    <a16:creationId xmlns:a16="http://schemas.microsoft.com/office/drawing/2014/main" id="{1DD33720-B6C7-4FBC-8D0D-E0CBC2F61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4087154"/>
                <a:ext cx="190500" cy="390525"/>
              </a:xfrm>
              <a:prstGeom prst="rect">
                <a:avLst/>
              </a:prstGeom>
            </p:spPr>
          </p:pic>
        </p:grpSp>
        <p:pic>
          <p:nvPicPr>
            <p:cNvPr id="265" name="Picture 4" descr="Oil Barrel Clip Art">
              <a:extLst>
                <a:ext uri="{FF2B5EF4-FFF2-40B4-BE49-F238E27FC236}">
                  <a16:creationId xmlns:a16="http://schemas.microsoft.com/office/drawing/2014/main" id="{863BCF98-85F3-4DC0-8BB9-2056CF020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13" y="331116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4" descr="Oil Barrel Clip Art">
              <a:extLst>
                <a:ext uri="{FF2B5EF4-FFF2-40B4-BE49-F238E27FC236}">
                  <a16:creationId xmlns:a16="http://schemas.microsoft.com/office/drawing/2014/main" id="{74C749BC-1261-42B5-A589-AABB81DEE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366" y="331116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7" name="Picture 4" descr="Oil Barrel Clip Art">
              <a:extLst>
                <a:ext uri="{FF2B5EF4-FFF2-40B4-BE49-F238E27FC236}">
                  <a16:creationId xmlns:a16="http://schemas.microsoft.com/office/drawing/2014/main" id="{82369110-B62A-4EFD-9241-BFC25A8B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520" y="331116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4" descr="Oil Barrel Clip Art">
              <a:extLst>
                <a:ext uri="{FF2B5EF4-FFF2-40B4-BE49-F238E27FC236}">
                  <a16:creationId xmlns:a16="http://schemas.microsoft.com/office/drawing/2014/main" id="{AF56C468-AA9B-416B-8AB9-6B3FB975A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673" y="3311167"/>
              <a:ext cx="239102" cy="34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9" name="Picture 4" descr="Oil Barrel Clip Art">
              <a:extLst>
                <a:ext uri="{FF2B5EF4-FFF2-40B4-BE49-F238E27FC236}">
                  <a16:creationId xmlns:a16="http://schemas.microsoft.com/office/drawing/2014/main" id="{12CD52B6-217E-417A-8342-029043E23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00"/>
            <a:stretch/>
          </p:blipFill>
          <p:spPr bwMode="auto">
            <a:xfrm>
              <a:off x="4003774" y="3383794"/>
              <a:ext cx="239102" cy="27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0" name="Multiplier 1026">
              <a:extLst>
                <a:ext uri="{FF2B5EF4-FFF2-40B4-BE49-F238E27FC236}">
                  <a16:creationId xmlns:a16="http://schemas.microsoft.com/office/drawing/2014/main" id="{45F7E0D3-FD67-42BC-B56A-6FDC9AF7A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13" y="3241675"/>
              <a:ext cx="358775" cy="484188"/>
            </a:xfrm>
            <a:custGeom>
              <a:avLst/>
              <a:gdLst>
                <a:gd name="T0" fmla="*/ 52269 w 358775"/>
                <a:gd name="T1" fmla="*/ 141409 h 484188"/>
                <a:gd name="T2" fmla="*/ 120068 w 358775"/>
                <a:gd name="T3" fmla="*/ 91171 h 484188"/>
                <a:gd name="T4" fmla="*/ 179388 w 358775"/>
                <a:gd name="T5" fmla="*/ 171225 h 484188"/>
                <a:gd name="T6" fmla="*/ 238707 w 358775"/>
                <a:gd name="T7" fmla="*/ 91171 h 484188"/>
                <a:gd name="T8" fmla="*/ 306506 w 358775"/>
                <a:gd name="T9" fmla="*/ 141409 h 484188"/>
                <a:gd name="T10" fmla="*/ 231900 w 358775"/>
                <a:gd name="T11" fmla="*/ 242094 h 484188"/>
                <a:gd name="T12" fmla="*/ 306506 w 358775"/>
                <a:gd name="T13" fmla="*/ 342779 h 484188"/>
                <a:gd name="T14" fmla="*/ 238707 w 358775"/>
                <a:gd name="T15" fmla="*/ 393017 h 484188"/>
                <a:gd name="T16" fmla="*/ 179388 w 358775"/>
                <a:gd name="T17" fmla="*/ 312963 h 484188"/>
                <a:gd name="T18" fmla="*/ 120068 w 358775"/>
                <a:gd name="T19" fmla="*/ 393017 h 484188"/>
                <a:gd name="T20" fmla="*/ 52269 w 358775"/>
                <a:gd name="T21" fmla="*/ 342779 h 484188"/>
                <a:gd name="T22" fmla="*/ 126875 w 358775"/>
                <a:gd name="T23" fmla="*/ 242094 h 484188"/>
                <a:gd name="T24" fmla="*/ 52269 w 358775"/>
                <a:gd name="T25" fmla="*/ 141409 h 484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8775" h="484188">
                  <a:moveTo>
                    <a:pt x="52269" y="141409"/>
                  </a:moveTo>
                  <a:lnTo>
                    <a:pt x="120068" y="91171"/>
                  </a:lnTo>
                  <a:lnTo>
                    <a:pt x="179388" y="171225"/>
                  </a:lnTo>
                  <a:lnTo>
                    <a:pt x="238707" y="91171"/>
                  </a:lnTo>
                  <a:lnTo>
                    <a:pt x="306506" y="141409"/>
                  </a:lnTo>
                  <a:lnTo>
                    <a:pt x="231900" y="242094"/>
                  </a:lnTo>
                  <a:lnTo>
                    <a:pt x="306506" y="342779"/>
                  </a:lnTo>
                  <a:lnTo>
                    <a:pt x="238707" y="393017"/>
                  </a:lnTo>
                  <a:lnTo>
                    <a:pt x="179388" y="312963"/>
                  </a:lnTo>
                  <a:lnTo>
                    <a:pt x="120068" y="393017"/>
                  </a:lnTo>
                  <a:lnTo>
                    <a:pt x="52269" y="342779"/>
                  </a:lnTo>
                  <a:lnTo>
                    <a:pt x="126875" y="242094"/>
                  </a:lnTo>
                  <a:lnTo>
                    <a:pt x="52269" y="141409"/>
                  </a:ln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endParaRPr lang="fr-FR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3" name="Groupe 2">
              <a:extLst>
                <a:ext uri="{FF2B5EF4-FFF2-40B4-BE49-F238E27FC236}">
                  <a16:creationId xmlns:a16="http://schemas.microsoft.com/office/drawing/2014/main" id="{93960CD8-C978-4E9D-901D-D35EC5279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2127250"/>
              <a:ext cx="1428750" cy="293688"/>
              <a:chOff x="1037163" y="1763417"/>
              <a:chExt cx="1905000" cy="390525"/>
            </a:xfrm>
          </p:grpSpPr>
          <p:pic>
            <p:nvPicPr>
              <p:cNvPr id="310" name="Image 309">
                <a:extLst>
                  <a:ext uri="{FF2B5EF4-FFF2-40B4-BE49-F238E27FC236}">
                    <a16:creationId xmlns:a16="http://schemas.microsoft.com/office/drawing/2014/main" id="{ED99BE34-4D80-43E8-B6DF-3B9C6D19B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371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1" name="Image 310">
                <a:extLst>
                  <a:ext uri="{FF2B5EF4-FFF2-40B4-BE49-F238E27FC236}">
                    <a16:creationId xmlns:a16="http://schemas.microsoft.com/office/drawing/2014/main" id="{2D88DA1B-E52A-4BD7-9E1A-D0C7E1B71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276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2" name="Image 311">
                <a:extLst>
                  <a:ext uri="{FF2B5EF4-FFF2-40B4-BE49-F238E27FC236}">
                    <a16:creationId xmlns:a16="http://schemas.microsoft.com/office/drawing/2014/main" id="{5A87A2B9-8ED3-4A8E-8606-CD8D81BE2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181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3" name="Image 312">
                <a:extLst>
                  <a:ext uri="{FF2B5EF4-FFF2-40B4-BE49-F238E27FC236}">
                    <a16:creationId xmlns:a16="http://schemas.microsoft.com/office/drawing/2014/main" id="{583B67F6-E4EA-4CD7-B058-98F0B14727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086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4" name="Image 313">
                <a:extLst>
                  <a:ext uri="{FF2B5EF4-FFF2-40B4-BE49-F238E27FC236}">
                    <a16:creationId xmlns:a16="http://schemas.microsoft.com/office/drawing/2014/main" id="{820BD375-1360-4801-849C-2EF7DD7B4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7991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5" name="Image 314">
                <a:extLst>
                  <a:ext uri="{FF2B5EF4-FFF2-40B4-BE49-F238E27FC236}">
                    <a16:creationId xmlns:a16="http://schemas.microsoft.com/office/drawing/2014/main" id="{99400CA2-7E92-4DFB-B964-983CEB0CC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896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6" name="Image 315">
                <a:extLst>
                  <a:ext uri="{FF2B5EF4-FFF2-40B4-BE49-F238E27FC236}">
                    <a16:creationId xmlns:a16="http://schemas.microsoft.com/office/drawing/2014/main" id="{37D213A7-08E9-4FBE-A64E-B9AF8E2537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01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7" name="Image 316">
                <a:extLst>
                  <a:ext uri="{FF2B5EF4-FFF2-40B4-BE49-F238E27FC236}">
                    <a16:creationId xmlns:a16="http://schemas.microsoft.com/office/drawing/2014/main" id="{6C8DB8F0-B548-4258-B8EA-C59E992B4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706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8" name="Image 317">
                <a:extLst>
                  <a:ext uri="{FF2B5EF4-FFF2-40B4-BE49-F238E27FC236}">
                    <a16:creationId xmlns:a16="http://schemas.microsoft.com/office/drawing/2014/main" id="{94780C2E-5C04-4BB0-B05E-B96B84BE5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61163" y="1763417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19" name="Image 318">
                <a:extLst>
                  <a:ext uri="{FF2B5EF4-FFF2-40B4-BE49-F238E27FC236}">
                    <a16:creationId xmlns:a16="http://schemas.microsoft.com/office/drawing/2014/main" id="{062AD73D-3871-4A64-8232-07F96DCDF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51663" y="1763417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74" name="Groupe 1">
              <a:extLst>
                <a:ext uri="{FF2B5EF4-FFF2-40B4-BE49-F238E27FC236}">
                  <a16:creationId xmlns:a16="http://schemas.microsoft.com/office/drawing/2014/main" id="{0B8FE1BE-5DAD-4088-8D7D-695E0ED2AE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1785938"/>
              <a:ext cx="1428750" cy="292100"/>
              <a:chOff x="1046718" y="1369445"/>
              <a:chExt cx="1905000" cy="390525"/>
            </a:xfrm>
          </p:grpSpPr>
          <p:pic>
            <p:nvPicPr>
              <p:cNvPr id="300" name="Image 299">
                <a:extLst>
                  <a:ext uri="{FF2B5EF4-FFF2-40B4-BE49-F238E27FC236}">
                    <a16:creationId xmlns:a16="http://schemas.microsoft.com/office/drawing/2014/main" id="{59C35D97-4849-43AC-B395-3CFA6EA16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1" name="Image 300">
                <a:extLst>
                  <a:ext uri="{FF2B5EF4-FFF2-40B4-BE49-F238E27FC236}">
                    <a16:creationId xmlns:a16="http://schemas.microsoft.com/office/drawing/2014/main" id="{0C3FB2B4-42F7-4CEB-9968-26973A0AD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2" name="Image 301">
                <a:extLst>
                  <a:ext uri="{FF2B5EF4-FFF2-40B4-BE49-F238E27FC236}">
                    <a16:creationId xmlns:a16="http://schemas.microsoft.com/office/drawing/2014/main" id="{6FC477C3-B2DD-46CD-BD15-E05718D9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3" name="Image 302">
                <a:extLst>
                  <a:ext uri="{FF2B5EF4-FFF2-40B4-BE49-F238E27FC236}">
                    <a16:creationId xmlns:a16="http://schemas.microsoft.com/office/drawing/2014/main" id="{33CE1E4A-A75F-46CE-B7A4-4F27E7CB8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4" name="Image 303">
                <a:extLst>
                  <a:ext uri="{FF2B5EF4-FFF2-40B4-BE49-F238E27FC236}">
                    <a16:creationId xmlns:a16="http://schemas.microsoft.com/office/drawing/2014/main" id="{53F0EE40-2AB2-4BA7-83F3-433E55DD07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5" name="Image 304">
                <a:extLst>
                  <a:ext uri="{FF2B5EF4-FFF2-40B4-BE49-F238E27FC236}">
                    <a16:creationId xmlns:a16="http://schemas.microsoft.com/office/drawing/2014/main" id="{0261121B-5637-4C62-B956-FC4352FA4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6" name="Image 305">
                <a:extLst>
                  <a:ext uri="{FF2B5EF4-FFF2-40B4-BE49-F238E27FC236}">
                    <a16:creationId xmlns:a16="http://schemas.microsoft.com/office/drawing/2014/main" id="{1B7245D0-917F-446E-965F-521F67CBF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7" name="Image 306">
                <a:extLst>
                  <a:ext uri="{FF2B5EF4-FFF2-40B4-BE49-F238E27FC236}">
                    <a16:creationId xmlns:a16="http://schemas.microsoft.com/office/drawing/2014/main" id="{283B7045-AA94-46CE-B35F-E30EA49F6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8" name="Image 307">
                <a:extLst>
                  <a:ext uri="{FF2B5EF4-FFF2-40B4-BE49-F238E27FC236}">
                    <a16:creationId xmlns:a16="http://schemas.microsoft.com/office/drawing/2014/main" id="{2DCBE303-C90A-43B4-9940-C298D50F6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1369445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309" name="Image 308">
                <a:extLst>
                  <a:ext uri="{FF2B5EF4-FFF2-40B4-BE49-F238E27FC236}">
                    <a16:creationId xmlns:a16="http://schemas.microsoft.com/office/drawing/2014/main" id="{2273A632-7981-4852-A825-6BC06718E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1369445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75" name="Groupe 164">
              <a:extLst>
                <a:ext uri="{FF2B5EF4-FFF2-40B4-BE49-F238E27FC236}">
                  <a16:creationId xmlns:a16="http://schemas.microsoft.com/office/drawing/2014/main" id="{EEE34D2C-10C7-48B7-8307-288C6101A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4524375"/>
              <a:ext cx="1428750" cy="293688"/>
              <a:chOff x="1046718" y="4087154"/>
              <a:chExt cx="1905000" cy="390525"/>
            </a:xfrm>
          </p:grpSpPr>
          <p:pic>
            <p:nvPicPr>
              <p:cNvPr id="290" name="Image 289">
                <a:extLst>
                  <a:ext uri="{FF2B5EF4-FFF2-40B4-BE49-F238E27FC236}">
                    <a16:creationId xmlns:a16="http://schemas.microsoft.com/office/drawing/2014/main" id="{A1EB9804-3816-4F66-90F2-437EDA92A6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1" name="Image 290">
                <a:extLst>
                  <a:ext uri="{FF2B5EF4-FFF2-40B4-BE49-F238E27FC236}">
                    <a16:creationId xmlns:a16="http://schemas.microsoft.com/office/drawing/2014/main" id="{47F7B6D8-F957-4ECB-A9F1-980916A11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2" name="Image 291">
                <a:extLst>
                  <a:ext uri="{FF2B5EF4-FFF2-40B4-BE49-F238E27FC236}">
                    <a16:creationId xmlns:a16="http://schemas.microsoft.com/office/drawing/2014/main" id="{A00E6802-F5A5-45AA-8103-1D93428E4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3" name="Image 292">
                <a:extLst>
                  <a:ext uri="{FF2B5EF4-FFF2-40B4-BE49-F238E27FC236}">
                    <a16:creationId xmlns:a16="http://schemas.microsoft.com/office/drawing/2014/main" id="{DF1E451E-FD60-4C75-9C08-D6B5B8611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4" name="Image 293">
                <a:extLst>
                  <a:ext uri="{FF2B5EF4-FFF2-40B4-BE49-F238E27FC236}">
                    <a16:creationId xmlns:a16="http://schemas.microsoft.com/office/drawing/2014/main" id="{F9A9B30D-2148-4CE0-A1F1-9602D54D6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5" name="Image 294">
                <a:extLst>
                  <a:ext uri="{FF2B5EF4-FFF2-40B4-BE49-F238E27FC236}">
                    <a16:creationId xmlns:a16="http://schemas.microsoft.com/office/drawing/2014/main" id="{61F1EABE-F50D-4169-9DAA-0AF433D1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6" name="Image 295">
                <a:extLst>
                  <a:ext uri="{FF2B5EF4-FFF2-40B4-BE49-F238E27FC236}">
                    <a16:creationId xmlns:a16="http://schemas.microsoft.com/office/drawing/2014/main" id="{3EFF1E42-B885-4A84-B39B-06965012E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7" name="Image 296">
                <a:extLst>
                  <a:ext uri="{FF2B5EF4-FFF2-40B4-BE49-F238E27FC236}">
                    <a16:creationId xmlns:a16="http://schemas.microsoft.com/office/drawing/2014/main" id="{EC60F5EA-974D-4BC3-AC73-A622DECD1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8" name="Image 297">
                <a:extLst>
                  <a:ext uri="{FF2B5EF4-FFF2-40B4-BE49-F238E27FC236}">
                    <a16:creationId xmlns:a16="http://schemas.microsoft.com/office/drawing/2014/main" id="{076E6B3C-2188-4C92-BF32-3D907E3165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99" name="Image 298">
                <a:extLst>
                  <a:ext uri="{FF2B5EF4-FFF2-40B4-BE49-F238E27FC236}">
                    <a16:creationId xmlns:a16="http://schemas.microsoft.com/office/drawing/2014/main" id="{25879765-989F-4E4E-8534-E70233F69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4087154"/>
                <a:ext cx="190500" cy="390525"/>
              </a:xfrm>
              <a:prstGeom prst="rect">
                <a:avLst/>
              </a:prstGeom>
            </p:spPr>
          </p:pic>
        </p:grpSp>
        <p:grpSp>
          <p:nvGrpSpPr>
            <p:cNvPr id="276" name="Groupe 183">
              <a:extLst>
                <a:ext uri="{FF2B5EF4-FFF2-40B4-BE49-F238E27FC236}">
                  <a16:creationId xmlns:a16="http://schemas.microsoft.com/office/drawing/2014/main" id="{EB0C4C89-BFB2-43C8-903D-D019B2B40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4100" y="4867275"/>
              <a:ext cx="1428750" cy="292100"/>
              <a:chOff x="1046718" y="4087154"/>
              <a:chExt cx="1905000" cy="390525"/>
            </a:xfrm>
          </p:grpSpPr>
          <p:pic>
            <p:nvPicPr>
              <p:cNvPr id="280" name="Image 279">
                <a:extLst>
                  <a:ext uri="{FF2B5EF4-FFF2-40B4-BE49-F238E27FC236}">
                    <a16:creationId xmlns:a16="http://schemas.microsoft.com/office/drawing/2014/main" id="{511FA6B6-7CB8-4D00-B013-14D28B600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6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1" name="Image 280">
                <a:extLst>
                  <a:ext uri="{FF2B5EF4-FFF2-40B4-BE49-F238E27FC236}">
                    <a16:creationId xmlns:a16="http://schemas.microsoft.com/office/drawing/2014/main" id="{41F74D38-6E93-46BF-ACC1-C20E966B7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237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2" name="Image 281">
                <a:extLst>
                  <a:ext uri="{FF2B5EF4-FFF2-40B4-BE49-F238E27FC236}">
                    <a16:creationId xmlns:a16="http://schemas.microsoft.com/office/drawing/2014/main" id="{FD820325-F70A-4C51-A80A-C4BCB9026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427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3" name="Image 282">
                <a:extLst>
                  <a:ext uri="{FF2B5EF4-FFF2-40B4-BE49-F238E27FC236}">
                    <a16:creationId xmlns:a16="http://schemas.microsoft.com/office/drawing/2014/main" id="{AB2439C1-008A-4EEA-98C3-E2AB889CF0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618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4" name="Image 283">
                <a:extLst>
                  <a:ext uri="{FF2B5EF4-FFF2-40B4-BE49-F238E27FC236}">
                    <a16:creationId xmlns:a16="http://schemas.microsoft.com/office/drawing/2014/main" id="{F89DA6C4-6C9A-4707-B704-75BA85026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08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5" name="Image 284">
                <a:extLst>
                  <a:ext uri="{FF2B5EF4-FFF2-40B4-BE49-F238E27FC236}">
                    <a16:creationId xmlns:a16="http://schemas.microsoft.com/office/drawing/2014/main" id="{654223BB-77DA-4CBD-A50E-4AB7B09FA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999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6" name="Image 285">
                <a:extLst>
                  <a:ext uri="{FF2B5EF4-FFF2-40B4-BE49-F238E27FC236}">
                    <a16:creationId xmlns:a16="http://schemas.microsoft.com/office/drawing/2014/main" id="{87DA7868-DCFC-4A08-87BC-2A4CB49EA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89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7" name="Image 286">
                <a:extLst>
                  <a:ext uri="{FF2B5EF4-FFF2-40B4-BE49-F238E27FC236}">
                    <a16:creationId xmlns:a16="http://schemas.microsoft.com/office/drawing/2014/main" id="{A94CFF06-FBE8-4C7E-8B3B-FD3C8BB9A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02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8" name="Image 287">
                <a:extLst>
                  <a:ext uri="{FF2B5EF4-FFF2-40B4-BE49-F238E27FC236}">
                    <a16:creationId xmlns:a16="http://schemas.microsoft.com/office/drawing/2014/main" id="{2C1429D1-1CCB-40E5-84FE-B5AF1E9F4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570718" y="4087154"/>
                <a:ext cx="190500" cy="390525"/>
              </a:xfrm>
              <a:prstGeom prst="rect">
                <a:avLst/>
              </a:prstGeom>
            </p:spPr>
          </p:pic>
          <p:pic>
            <p:nvPicPr>
              <p:cNvPr id="289" name="Image 288">
                <a:extLst>
                  <a:ext uri="{FF2B5EF4-FFF2-40B4-BE49-F238E27FC236}">
                    <a16:creationId xmlns:a16="http://schemas.microsoft.com/office/drawing/2014/main" id="{FA03EED4-5DB9-41B8-BF01-E6BC07245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761218" y="4087154"/>
                <a:ext cx="190500" cy="390525"/>
              </a:xfrm>
              <a:prstGeom prst="rect">
                <a:avLst/>
              </a:prstGeom>
            </p:spPr>
          </p:pic>
        </p:grpSp>
        <p:sp>
          <p:nvSpPr>
            <p:cNvPr id="277" name="ZoneTexte 194">
              <a:extLst>
                <a:ext uri="{FF2B5EF4-FFF2-40B4-BE49-F238E27FC236}">
                  <a16:creationId xmlns:a16="http://schemas.microsoft.com/office/drawing/2014/main" id="{AF5D623D-7C09-43F9-904E-4B9BE05C0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25" y="3379788"/>
              <a:ext cx="17033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cs typeface="Calibri" panose="020F0502020204030204" pitchFamily="34" charset="0"/>
                </a:rPr>
                <a:t>10 high inc. Gp</a:t>
              </a:r>
            </a:p>
          </p:txBody>
        </p:sp>
        <p:sp>
          <p:nvSpPr>
            <p:cNvPr id="278" name="ZoneTexte 199">
              <a:extLst>
                <a:ext uri="{FF2B5EF4-FFF2-40B4-BE49-F238E27FC236}">
                  <a16:creationId xmlns:a16="http://schemas.microsoft.com/office/drawing/2014/main" id="{0E1F990B-8674-4A4F-B978-EF612ADF1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888" y="3089275"/>
              <a:ext cx="1701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600">
                  <a:cs typeface="Calibri" panose="020F0502020204030204" pitchFamily="34" charset="0"/>
                </a:rPr>
                <a:t>4.8 toe/y/capita</a:t>
              </a:r>
            </a:p>
          </p:txBody>
        </p:sp>
        <p:pic>
          <p:nvPicPr>
            <p:cNvPr id="279" name="Picture 4" descr="Oil Barrel Clip Art">
              <a:extLst>
                <a:ext uri="{FF2B5EF4-FFF2-40B4-BE49-F238E27FC236}">
                  <a16:creationId xmlns:a16="http://schemas.microsoft.com/office/drawing/2014/main" id="{4402A6F0-2756-4154-9944-938EA4C6E6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526" b="8467"/>
            <a:stretch/>
          </p:blipFill>
          <p:spPr bwMode="auto">
            <a:xfrm>
              <a:off x="5612222" y="1350941"/>
              <a:ext cx="2936722" cy="397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ZoneTexte 211">
              <a:extLst>
                <a:ext uri="{FF2B5EF4-FFF2-40B4-BE49-F238E27FC236}">
                  <a16:creationId xmlns:a16="http://schemas.microsoft.com/office/drawing/2014/main" id="{226706A0-B4AD-49C3-914E-ADE0FAF76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1670" y="3688179"/>
              <a:ext cx="1734190" cy="77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2000" b="1" dirty="0">
                  <a:cs typeface="Calibri" panose="020F0502020204030204" pitchFamily="34" charset="0"/>
                </a:rPr>
                <a:t>48 </a:t>
              </a:r>
              <a:r>
                <a:rPr lang="fr-FR" altLang="fr-FR" sz="2000" b="1" dirty="0" err="1">
                  <a:cs typeface="Calibri" panose="020F0502020204030204" pitchFamily="34" charset="0"/>
                </a:rPr>
                <a:t>Gtoe</a:t>
              </a:r>
              <a:endParaRPr lang="fr-FR" altLang="fr-FR" sz="2000" b="1" dirty="0">
                <a:cs typeface="Calibri" panose="020F0502020204030204" pitchFamily="34" charset="0"/>
              </a:endParaRPr>
            </a:p>
          </p:txBody>
        </p:sp>
      </p:grpSp>
      <p:sp>
        <p:nvSpPr>
          <p:cNvPr id="5" name="Est égal à 4">
            <a:extLst>
              <a:ext uri="{FF2B5EF4-FFF2-40B4-BE49-F238E27FC236}">
                <a16:creationId xmlns:a16="http://schemas.microsoft.com/office/drawing/2014/main" id="{1F92CFDE-0F4C-49A8-9283-FFF650FDC4CA}"/>
              </a:ext>
            </a:extLst>
          </p:cNvPr>
          <p:cNvSpPr/>
          <p:nvPr/>
        </p:nvSpPr>
        <p:spPr bwMode="auto">
          <a:xfrm>
            <a:off x="4816988" y="3600361"/>
            <a:ext cx="398035" cy="261610"/>
          </a:xfrm>
          <a:prstGeom prst="mathEqual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Est égal à 379">
            <a:extLst>
              <a:ext uri="{FF2B5EF4-FFF2-40B4-BE49-F238E27FC236}">
                <a16:creationId xmlns:a16="http://schemas.microsoft.com/office/drawing/2014/main" id="{5EDC54AC-6716-4063-80E3-A8F6E706330C}"/>
              </a:ext>
            </a:extLst>
          </p:cNvPr>
          <p:cNvSpPr/>
          <p:nvPr/>
        </p:nvSpPr>
        <p:spPr bwMode="auto">
          <a:xfrm>
            <a:off x="4854684" y="5781371"/>
            <a:ext cx="398035" cy="261610"/>
          </a:xfrm>
          <a:prstGeom prst="mathEqual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1" name="Est égal à 380">
            <a:extLst>
              <a:ext uri="{FF2B5EF4-FFF2-40B4-BE49-F238E27FC236}">
                <a16:creationId xmlns:a16="http://schemas.microsoft.com/office/drawing/2014/main" id="{A267E097-4981-4DF7-B733-CFF24DB09298}"/>
              </a:ext>
            </a:extLst>
          </p:cNvPr>
          <p:cNvSpPr/>
          <p:nvPr/>
        </p:nvSpPr>
        <p:spPr bwMode="auto">
          <a:xfrm>
            <a:off x="4627269" y="1615052"/>
            <a:ext cx="398035" cy="261610"/>
          </a:xfrm>
          <a:prstGeom prst="mathEqual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2" name="ZoneTexte 212">
            <a:extLst>
              <a:ext uri="{FF2B5EF4-FFF2-40B4-BE49-F238E27FC236}">
                <a16:creationId xmlns:a16="http://schemas.microsoft.com/office/drawing/2014/main" id="{DB040CC6-1CD8-4A22-A8B4-52939EAA8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532" y="1611855"/>
            <a:ext cx="11960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 b="1" dirty="0">
                <a:latin typeface="Arial" panose="020B0604020202020204" pitchFamily="34" charset="0"/>
              </a:rPr>
              <a:t>11.7 Gt/y </a:t>
            </a:r>
          </a:p>
        </p:txBody>
      </p:sp>
      <p:sp>
        <p:nvSpPr>
          <p:cNvPr id="383" name="ZoneTexte 212">
            <a:extLst>
              <a:ext uri="{FF2B5EF4-FFF2-40B4-BE49-F238E27FC236}">
                <a16:creationId xmlns:a16="http://schemas.microsoft.com/office/drawing/2014/main" id="{AA51C9BD-084B-411A-9839-992DC930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35" y="3604177"/>
            <a:ext cx="11960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100" b="1" dirty="0">
                <a:latin typeface="Arial" panose="020B0604020202020204" pitchFamily="34" charset="0"/>
              </a:rPr>
              <a:t>36.1 Gt/y </a:t>
            </a:r>
          </a:p>
        </p:txBody>
      </p:sp>
      <p:sp>
        <p:nvSpPr>
          <p:cNvPr id="384" name="ZoneTexte 383">
            <a:extLst>
              <a:ext uri="{FF2B5EF4-FFF2-40B4-BE49-F238E27FC236}">
                <a16:creationId xmlns:a16="http://schemas.microsoft.com/office/drawing/2014/main" id="{79F6B954-0015-4178-B524-2F30332B36BE}"/>
              </a:ext>
            </a:extLst>
          </p:cNvPr>
          <p:cNvSpPr txBox="1"/>
          <p:nvPr/>
        </p:nvSpPr>
        <p:spPr>
          <a:xfrm>
            <a:off x="266569" y="503429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2100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10AA46C-2692-4B7D-B99E-B8210AA2E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F12B4CF0-AC7C-469D-A050-FC052B9F2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86" name="Titre 1">
            <a:extLst>
              <a:ext uri="{FF2B5EF4-FFF2-40B4-BE49-F238E27FC236}">
                <a16:creationId xmlns:a16="http://schemas.microsoft.com/office/drawing/2014/main" id="{224142B1-65D6-4991-B90E-27ED9356BECC}"/>
              </a:ext>
            </a:extLst>
          </p:cNvPr>
          <p:cNvSpPr txBox="1">
            <a:spLocks/>
          </p:cNvSpPr>
          <p:nvPr/>
        </p:nvSpPr>
        <p:spPr bwMode="auto">
          <a:xfrm>
            <a:off x="4763" y="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fr-FR" altLang="fr-FR" sz="2000" dirty="0"/>
              <a:t>Business as </a:t>
            </a:r>
            <a:r>
              <a:rPr lang="fr-FR" altLang="fr-FR" sz="2000" dirty="0" err="1"/>
              <a:t>usual</a:t>
            </a:r>
            <a:r>
              <a:rPr lang="fr-FR" altLang="fr-FR" sz="2000" dirty="0"/>
              <a:t> </a:t>
            </a:r>
            <a:r>
              <a:rPr lang="fr-FR" altLang="fr-FR" sz="2000" dirty="0" err="1"/>
              <a:t>illustrated</a:t>
            </a:r>
            <a:endParaRPr lang="fr-FR" altLang="fr-FR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8FB434F5-1805-43EA-ADC6-796DE4FF3558}"/>
                  </a:ext>
                </a:extLst>
              </p14:cNvPr>
              <p14:cNvContentPartPr/>
              <p14:nvPr/>
            </p14:nvContentPartPr>
            <p14:xfrm>
              <a:off x="4474440" y="1474560"/>
              <a:ext cx="3608280" cy="34884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8FB434F5-1805-43EA-ADC6-796DE4FF35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7240" y="570600"/>
                <a:ext cx="4344840" cy="440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3E6F012E-55C8-41A8-8D58-88322EBF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World CO</a:t>
            </a:r>
            <a:r>
              <a:rPr lang="fr-FR" altLang="fr-FR" baseline="-25000"/>
              <a:t>2</a:t>
            </a:r>
            <a:r>
              <a:rPr lang="fr-FR" altLang="fr-FR"/>
              <a:t> emissions : various sources</a:t>
            </a:r>
          </a:p>
        </p:txBody>
      </p:sp>
      <p:sp>
        <p:nvSpPr>
          <p:cNvPr id="41987" name="Espace réservé du contenu 2">
            <a:extLst>
              <a:ext uri="{FF2B5EF4-FFF2-40B4-BE49-F238E27FC236}">
                <a16:creationId xmlns:a16="http://schemas.microsoft.com/office/drawing/2014/main" id="{0E9E946B-4F64-4DBF-8797-BA07C185B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 	</a:t>
            </a:r>
          </a:p>
        </p:txBody>
      </p:sp>
      <p:pic>
        <p:nvPicPr>
          <p:cNvPr id="41988" name="Image 3">
            <a:extLst>
              <a:ext uri="{FF2B5EF4-FFF2-40B4-BE49-F238E27FC236}">
                <a16:creationId xmlns:a16="http://schemas.microsoft.com/office/drawing/2014/main" id="{19D0B082-2FE0-40ED-98C6-AA6915992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27088"/>
            <a:ext cx="74168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2764AD5F-BACD-454A-BBE7-3C871E03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Accelerating CO</a:t>
            </a:r>
            <a:r>
              <a:rPr lang="fr-FR" altLang="fr-FR" baseline="-25000"/>
              <a:t>2</a:t>
            </a:r>
            <a:r>
              <a:rPr lang="fr-FR" altLang="fr-FR"/>
              <a:t> emissions, due to GDP per capita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Espace réservé du contenu 2">
                <a:extLst>
                  <a:ext uri="{FF2B5EF4-FFF2-40B4-BE49-F238E27FC236}">
                    <a16:creationId xmlns:a16="http://schemas.microsoft.com/office/drawing/2014/main" id="{A8FD69B9-FAB2-44D2-AAB2-72DF000C34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altLang="fr-FR" b="1" dirty="0"/>
                  <a:t>The Kaya </a:t>
                </a:r>
                <a:r>
                  <a:rPr lang="fr-FR" altLang="fr-FR" b="1" dirty="0" err="1"/>
                  <a:t>identity</a:t>
                </a:r>
                <a:r>
                  <a:rPr lang="fr-FR" altLang="fr-FR" dirty="0"/>
                  <a:t>: </a:t>
                </a:r>
                <a14:m>
                  <m:oMath xmlns:m="http://schemas.openxmlformats.org/officeDocument/2006/math">
                    <m:r>
                      <a:rPr lang="fr-FR" altLang="fr-FR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fr-FR" alt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altLang="fr-FR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alt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alt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altLang="fr-FR" b="0" i="1" smtClean="0">
                        <a:latin typeface="Cambria Math" panose="02040503050406030204" pitchFamily="18" charset="0"/>
                      </a:rPr>
                      <m:t>𝑃𝑜𝑝</m:t>
                    </m:r>
                    <m:r>
                      <a:rPr lang="fr-FR" alt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𝐺𝐷𝑃</m:t>
                        </m:r>
                      </m:num>
                      <m:den>
                        <m: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𝑃𝑜𝑝</m:t>
                        </m:r>
                      </m:den>
                    </m:f>
                    <m:r>
                      <a:rPr lang="fr-FR" alt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𝐺𝐷𝑃</m:t>
                        </m:r>
                      </m:den>
                    </m:f>
                    <m:r>
                      <a:rPr lang="fr-FR" alt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fr-FR" alt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alt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alt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alt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fr-FR" altLang="fr-FR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fr-FR" altLang="fr-FR" dirty="0" err="1"/>
                  <a:t>Accounting</a:t>
                </a:r>
                <a:r>
                  <a:rPr lang="fr-FR" altLang="fr-FR" dirty="0"/>
                  <a:t> ou </a:t>
                </a:r>
                <a:r>
                  <a:rPr lang="fr-FR" altLang="fr-FR" dirty="0" err="1"/>
                  <a:t>decomposition</a:t>
                </a:r>
                <a:r>
                  <a:rPr lang="fr-FR" altLang="fr-FR" dirty="0"/>
                  <a:t> </a:t>
                </a:r>
                <a:r>
                  <a:rPr lang="fr-FR" altLang="fr-FR" dirty="0" err="1"/>
                  <a:t>identity</a:t>
                </a:r>
                <a:r>
                  <a:rPr lang="fr-FR" altLang="fr-FR" dirty="0"/>
                  <a:t>, no model, no structure in </a:t>
                </a:r>
                <a:r>
                  <a:rPr lang="fr-FR" altLang="fr-FR" dirty="0" err="1"/>
                  <a:t>it</a:t>
                </a:r>
                <a:endParaRPr lang="fr-FR" altLang="fr-FR" dirty="0"/>
              </a:p>
              <a:p>
                <a:pPr lvl="1"/>
                <a:r>
                  <a:rPr lang="fr-FR" altLang="fr-FR" dirty="0"/>
                  <a:t>Can </a:t>
                </a:r>
                <a:r>
                  <a:rPr lang="fr-FR" altLang="fr-FR" dirty="0" err="1"/>
                  <a:t>be</a:t>
                </a:r>
                <a:r>
                  <a:rPr lang="fr-FR" altLang="fr-FR" dirty="0"/>
                  <a:t> </a:t>
                </a:r>
                <a:r>
                  <a:rPr lang="fr-FR" altLang="fr-FR" dirty="0" err="1"/>
                  <a:t>used</a:t>
                </a:r>
                <a:r>
                  <a:rPr lang="fr-FR" altLang="fr-FR" dirty="0"/>
                  <a:t> in various situations with as </a:t>
                </a:r>
                <a:r>
                  <a:rPr lang="fr-FR" altLang="fr-FR" dirty="0" err="1"/>
                  <a:t>many</a:t>
                </a:r>
                <a:r>
                  <a:rPr lang="fr-FR" altLang="fr-FR" dirty="0"/>
                  <a:t> </a:t>
                </a:r>
                <a:r>
                  <a:rPr lang="fr-FR" altLang="fr-FR" dirty="0" err="1"/>
                  <a:t>terms</a:t>
                </a:r>
                <a:r>
                  <a:rPr lang="fr-FR" altLang="fr-FR" dirty="0"/>
                  <a:t> </a:t>
                </a:r>
                <a:r>
                  <a:rPr lang="fr-FR" altLang="fr-FR" dirty="0" err="1"/>
                  <a:t>needed</a:t>
                </a:r>
                <a:endParaRPr lang="fr-FR" altLang="fr-FR" dirty="0"/>
              </a:p>
            </p:txBody>
          </p:sp>
        </mc:Choice>
        <mc:Fallback xmlns="">
          <p:sp>
            <p:nvSpPr>
              <p:cNvPr id="43011" name="Espace réservé du contenu 2">
                <a:extLst>
                  <a:ext uri="{FF2B5EF4-FFF2-40B4-BE49-F238E27FC236}">
                    <a16:creationId xmlns:a16="http://schemas.microsoft.com/office/drawing/2014/main" id="{A8FD69B9-FAB2-44D2-AAB2-72DF000C34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2" name="Image 3">
            <a:extLst>
              <a:ext uri="{FF2B5EF4-FFF2-40B4-BE49-F238E27FC236}">
                <a16:creationId xmlns:a16="http://schemas.microsoft.com/office/drawing/2014/main" id="{AED3B013-F2FC-4C07-9237-6C19CA0D5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12" y="1680114"/>
            <a:ext cx="6121375" cy="50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>
            <a:extLst>
              <a:ext uri="{FF2B5EF4-FFF2-40B4-BE49-F238E27FC236}">
                <a16:creationId xmlns:a16="http://schemas.microsoft.com/office/drawing/2014/main" id="{AE957D43-525C-4368-AE32-AE2C1AB8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Share per countries</a:t>
            </a:r>
          </a:p>
        </p:txBody>
      </p:sp>
      <p:sp>
        <p:nvSpPr>
          <p:cNvPr id="44035" name="Espace réservé du contenu 2">
            <a:extLst>
              <a:ext uri="{FF2B5EF4-FFF2-40B4-BE49-F238E27FC236}">
                <a16:creationId xmlns:a16="http://schemas.microsoft.com/office/drawing/2014/main" id="{D75C9C19-C113-4242-B661-2ACA3A0D5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  <p:pic>
        <p:nvPicPr>
          <p:cNvPr id="44036" name="Image 3">
            <a:extLst>
              <a:ext uri="{FF2B5EF4-FFF2-40B4-BE49-F238E27FC236}">
                <a16:creationId xmlns:a16="http://schemas.microsoft.com/office/drawing/2014/main" id="{7751FE9A-5442-409C-A38D-012EC637D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27088"/>
            <a:ext cx="8647112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id="{0782769C-91F1-4CF7-9C3D-7EC3D363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more and more, richer and richer human being implies more needs</a:t>
            </a:r>
          </a:p>
        </p:txBody>
      </p:sp>
      <p:sp>
        <p:nvSpPr>
          <p:cNvPr id="45059" name="Espace réservé du contenu 2">
            <a:extLst>
              <a:ext uri="{FF2B5EF4-FFF2-40B4-BE49-F238E27FC236}">
                <a16:creationId xmlns:a16="http://schemas.microsoft.com/office/drawing/2014/main" id="{8177FD8C-A48B-4995-B93B-ACFAE79C6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We depend on environmental services</a:t>
            </a:r>
          </a:p>
          <a:p>
            <a:pPr lvl="1"/>
            <a:r>
              <a:rPr lang="fr-FR" altLang="fr-FR"/>
              <a:t>Water services</a:t>
            </a:r>
          </a:p>
          <a:p>
            <a:pPr lvl="2"/>
            <a:r>
              <a:rPr lang="fr-FR" altLang="fr-FR"/>
              <a:t>fresh, regular flow, drinkable</a:t>
            </a:r>
          </a:p>
          <a:p>
            <a:pPr lvl="1"/>
            <a:r>
              <a:rPr lang="fr-FR" altLang="fr-FR"/>
              <a:t>Soils conservation&amp;protection</a:t>
            </a:r>
          </a:p>
          <a:p>
            <a:pPr lvl="2"/>
            <a:r>
              <a:rPr lang="fr-FR" altLang="fr-FR"/>
              <a:t>vegetation prevents erosion</a:t>
            </a:r>
          </a:p>
          <a:p>
            <a:pPr lvl="2"/>
            <a:r>
              <a:rPr lang="fr-FR" altLang="fr-FR"/>
              <a:t>mangroove prevents coastal erosion</a:t>
            </a:r>
          </a:p>
          <a:p>
            <a:pPr lvl="2"/>
            <a:r>
              <a:rPr lang="fr-FR" altLang="fr-FR"/>
              <a:t>Alluvion transports regenerate soils</a:t>
            </a:r>
          </a:p>
          <a:p>
            <a:pPr lvl="2"/>
            <a:r>
              <a:rPr lang="fr-FR" altLang="fr-FR"/>
              <a:t>Water capture prevent salts to go up (anti salinization)</a:t>
            </a:r>
          </a:p>
          <a:p>
            <a:pPr lvl="1"/>
            <a:r>
              <a:rPr lang="fr-FR" altLang="fr-FR"/>
              <a:t>Food production</a:t>
            </a:r>
          </a:p>
          <a:p>
            <a:pPr lvl="2"/>
            <a:r>
              <a:rPr lang="fr-FR" altLang="fr-FR"/>
              <a:t>wild life, plants, bees</a:t>
            </a:r>
          </a:p>
          <a:p>
            <a:pPr lvl="1"/>
            <a:r>
              <a:rPr lang="fr-FR" altLang="fr-FR"/>
              <a:t>Waste processing</a:t>
            </a:r>
          </a:p>
          <a:p>
            <a:pPr lvl="2"/>
            <a:r>
              <a:rPr lang="fr-FR" altLang="fr-FR"/>
              <a:t>Closing cycles for nutrinents and essential components</a:t>
            </a:r>
          </a:p>
          <a:p>
            <a:r>
              <a:rPr lang="fr-FR" altLang="fr-FR"/>
              <a:t>We use a lot of energy</a:t>
            </a:r>
          </a:p>
          <a:p>
            <a:pPr lvl="1"/>
            <a:r>
              <a:rPr lang="fr-FR" altLang="fr-FR"/>
              <a:t>nearly unlimited solar supply, but it is costly to capture</a:t>
            </a:r>
          </a:p>
          <a:p>
            <a:pPr lvl="1"/>
            <a:r>
              <a:rPr lang="fr-FR" altLang="fr-FR"/>
              <a:t>Limited but nearly free supply of fossil fuel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>
            <a:extLst>
              <a:ext uri="{FF2B5EF4-FFF2-40B4-BE49-F238E27FC236}">
                <a16:creationId xmlns:a16="http://schemas.microsoft.com/office/drawing/2014/main" id="{233F01B9-D978-4BAA-856A-606E0262C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A limited carrying capacity</a:t>
            </a:r>
          </a:p>
        </p:txBody>
      </p:sp>
      <p:sp>
        <p:nvSpPr>
          <p:cNvPr id="47107" name="Espace réservé du contenu 2">
            <a:extLst>
              <a:ext uri="{FF2B5EF4-FFF2-40B4-BE49-F238E27FC236}">
                <a16:creationId xmlns:a16="http://schemas.microsoft.com/office/drawing/2014/main" id="{E8F47E94-7CAE-4020-964F-26005C35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err="1"/>
              <a:t>We</a:t>
            </a:r>
            <a:r>
              <a:rPr lang="fr-FR" altLang="fr-FR" dirty="0"/>
              <a:t> are (</a:t>
            </a:r>
            <a:r>
              <a:rPr lang="fr-FR" altLang="fr-FR" dirty="0" err="1"/>
              <a:t>quickly</a:t>
            </a:r>
            <a:r>
              <a:rPr lang="fr-FR" altLang="fr-FR" dirty="0"/>
              <a:t>) </a:t>
            </a:r>
            <a:r>
              <a:rPr lang="fr-FR" altLang="fr-FR" dirty="0" err="1"/>
              <a:t>depleting</a:t>
            </a:r>
            <a:r>
              <a:rPr lang="fr-FR" altLang="fr-FR" dirty="0"/>
              <a:t> </a:t>
            </a:r>
            <a:r>
              <a:rPr lang="fr-FR" altLang="fr-FR" dirty="0" err="1"/>
              <a:t>natural</a:t>
            </a:r>
            <a:r>
              <a:rPr lang="fr-FR" altLang="fr-FR" dirty="0"/>
              <a:t> ressources</a:t>
            </a:r>
          </a:p>
          <a:p>
            <a:pPr lvl="1"/>
            <a:r>
              <a:rPr lang="fr-FR" altLang="fr-FR" dirty="0" err="1"/>
              <a:t>Fossils</a:t>
            </a:r>
            <a:r>
              <a:rPr lang="fr-FR" altLang="fr-FR" dirty="0"/>
              <a:t> fuels,</a:t>
            </a:r>
          </a:p>
          <a:p>
            <a:pPr lvl="1"/>
            <a:r>
              <a:rPr lang="fr-FR" altLang="fr-FR" dirty="0" err="1"/>
              <a:t>Other</a:t>
            </a:r>
            <a:r>
              <a:rPr lang="fr-FR" altLang="fr-FR" dirty="0"/>
              <a:t> </a:t>
            </a:r>
            <a:r>
              <a:rPr lang="fr-FR" altLang="fr-FR" dirty="0" err="1"/>
              <a:t>minerals</a:t>
            </a:r>
            <a:endParaRPr lang="fr-FR" altLang="fr-FR" dirty="0"/>
          </a:p>
          <a:p>
            <a:pPr lvl="1"/>
            <a:r>
              <a:rPr lang="fr-FR" altLang="fr-FR" dirty="0" err="1"/>
              <a:t>Soils</a:t>
            </a:r>
            <a:r>
              <a:rPr lang="fr-FR" altLang="fr-FR" dirty="0"/>
              <a:t>,</a:t>
            </a:r>
          </a:p>
          <a:p>
            <a:pPr lvl="1"/>
            <a:r>
              <a:rPr lang="fr-FR" altLang="fr-FR" dirty="0"/>
              <a:t>Wild life, Wild life </a:t>
            </a:r>
            <a:r>
              <a:rPr lang="fr-FR" altLang="fr-FR" dirty="0" err="1"/>
              <a:t>inhabitat</a:t>
            </a:r>
            <a:endParaRPr lang="fr-FR" altLang="fr-FR" dirty="0"/>
          </a:p>
          <a:p>
            <a:r>
              <a:rPr lang="fr-FR" altLang="fr-FR" dirty="0" err="1"/>
              <a:t>We</a:t>
            </a:r>
            <a:r>
              <a:rPr lang="fr-FR" altLang="fr-FR" dirty="0"/>
              <a:t> are </a:t>
            </a:r>
            <a:r>
              <a:rPr lang="fr-FR" altLang="fr-FR" dirty="0" err="1"/>
              <a:t>polluting</a:t>
            </a:r>
            <a:r>
              <a:rPr lang="fr-FR" altLang="fr-FR" dirty="0"/>
              <a:t> </a:t>
            </a:r>
            <a:r>
              <a:rPr lang="fr-FR" altLang="fr-FR" dirty="0" err="1"/>
              <a:t>beyond</a:t>
            </a:r>
            <a:r>
              <a:rPr lang="fr-FR" altLang="fr-FR" dirty="0"/>
              <a:t> </a:t>
            </a:r>
            <a:r>
              <a:rPr lang="fr-FR" altLang="fr-FR" dirty="0" err="1"/>
              <a:t>biosphere</a:t>
            </a:r>
            <a:r>
              <a:rPr lang="fr-FR" altLang="fr-FR" dirty="0"/>
              <a:t> </a:t>
            </a:r>
            <a:r>
              <a:rPr lang="fr-FR" altLang="fr-FR" dirty="0" err="1"/>
              <a:t>processing</a:t>
            </a:r>
            <a:r>
              <a:rPr lang="fr-FR" altLang="fr-FR" dirty="0"/>
              <a:t> point</a:t>
            </a:r>
          </a:p>
          <a:p>
            <a:pPr lvl="1"/>
            <a:r>
              <a:rPr lang="fr-FR" altLang="fr-FR" dirty="0" err="1"/>
              <a:t>Toxic</a:t>
            </a:r>
            <a:r>
              <a:rPr lang="fr-FR" altLang="fr-FR" dirty="0"/>
              <a:t> (</a:t>
            </a:r>
            <a:r>
              <a:rPr lang="fr-FR" altLang="fr-FR" dirty="0" err="1"/>
              <a:t>chemical</a:t>
            </a:r>
            <a:r>
              <a:rPr lang="fr-FR" altLang="fr-FR" dirty="0"/>
              <a:t>, </a:t>
            </a:r>
            <a:r>
              <a:rPr lang="fr-FR" altLang="fr-FR" dirty="0" err="1"/>
              <a:t>nuclear</a:t>
            </a:r>
            <a:r>
              <a:rPr lang="fr-FR" altLang="fr-FR" dirty="0"/>
              <a:t>, </a:t>
            </a:r>
            <a:r>
              <a:rPr lang="fr-FR" altLang="fr-FR" dirty="0" err="1"/>
              <a:t>biological</a:t>
            </a:r>
            <a:r>
              <a:rPr lang="fr-FR" altLang="fr-FR" dirty="0"/>
              <a:t>) waste long (</a:t>
            </a:r>
            <a:r>
              <a:rPr lang="fr-FR" altLang="fr-FR" dirty="0" err="1"/>
              <a:t>nearly</a:t>
            </a:r>
            <a:r>
              <a:rPr lang="fr-FR" altLang="fr-FR" dirty="0"/>
              <a:t> </a:t>
            </a:r>
            <a:r>
              <a:rPr lang="fr-FR" altLang="fr-FR" dirty="0" err="1"/>
              <a:t>infinite</a:t>
            </a:r>
            <a:r>
              <a:rPr lang="fr-FR" altLang="fr-FR" dirty="0"/>
              <a:t>) to process</a:t>
            </a:r>
          </a:p>
          <a:p>
            <a:pPr lvl="1"/>
            <a:r>
              <a:rPr lang="fr-FR" altLang="fr-FR" dirty="0" err="1"/>
              <a:t>We</a:t>
            </a:r>
            <a:r>
              <a:rPr lang="fr-FR" altLang="fr-FR" dirty="0"/>
              <a:t> are far from </a:t>
            </a:r>
            <a:r>
              <a:rPr lang="fr-FR" altLang="fr-FR" dirty="0" err="1"/>
              <a:t>storing</a:t>
            </a:r>
            <a:r>
              <a:rPr lang="fr-FR" altLang="fr-FR" dirty="0"/>
              <a:t> long life </a:t>
            </a:r>
            <a:r>
              <a:rPr lang="fr-FR" altLang="fr-FR" dirty="0" err="1"/>
              <a:t>toxic</a:t>
            </a:r>
            <a:r>
              <a:rPr lang="fr-FR" altLang="fr-FR" dirty="0"/>
              <a:t> waste in </a:t>
            </a:r>
            <a:r>
              <a:rPr lang="fr-FR" altLang="fr-FR" dirty="0" err="1"/>
              <a:t>secure</a:t>
            </a:r>
            <a:r>
              <a:rPr lang="fr-FR" altLang="fr-FR" dirty="0"/>
              <a:t> places</a:t>
            </a:r>
          </a:p>
          <a:p>
            <a:r>
              <a:rPr lang="fr-FR" altLang="fr-FR" dirty="0" err="1"/>
              <a:t>We</a:t>
            </a:r>
            <a:r>
              <a:rPr lang="fr-FR" altLang="fr-FR" dirty="0"/>
              <a:t> are </a:t>
            </a:r>
            <a:r>
              <a:rPr lang="fr-FR" altLang="fr-FR" dirty="0" err="1"/>
              <a:t>changing</a:t>
            </a:r>
            <a:r>
              <a:rPr lang="fr-FR" altLang="fr-FR" dirty="0"/>
              <a:t> climate</a:t>
            </a:r>
          </a:p>
          <a:p>
            <a:pPr lvl="1"/>
            <a:r>
              <a:rPr lang="fr-FR" altLang="fr-FR" dirty="0"/>
              <a:t>Main driver </a:t>
            </a:r>
            <a:r>
              <a:rPr lang="fr-FR" altLang="fr-FR" dirty="0" err="1"/>
              <a:t>is</a:t>
            </a:r>
            <a:r>
              <a:rPr lang="fr-FR" altLang="fr-FR" dirty="0"/>
              <a:t> GHG </a:t>
            </a:r>
            <a:r>
              <a:rPr lang="fr-FR" altLang="fr-FR" dirty="0" err="1"/>
              <a:t>emissions</a:t>
            </a:r>
            <a:endParaRPr lang="fr-FR" altLang="fr-FR" dirty="0"/>
          </a:p>
          <a:p>
            <a:pPr lvl="1"/>
            <a:endParaRPr lang="fr-FR" altLang="fr-FR" dirty="0"/>
          </a:p>
          <a:p>
            <a:r>
              <a:rPr lang="fr-FR" altLang="fr-FR" dirty="0" err="1"/>
              <a:t>Boundaries</a:t>
            </a:r>
            <a:r>
              <a:rPr lang="fr-FR" altLang="fr-FR" dirty="0"/>
              <a:t> are defined as</a:t>
            </a:r>
          </a:p>
          <a:p>
            <a:pPr lvl="1"/>
            <a:r>
              <a:rPr lang="fr-FR" altLang="fr-FR" dirty="0"/>
              <a:t>indicators, </a:t>
            </a:r>
            <a:r>
              <a:rPr lang="fr-FR" altLang="fr-FR" dirty="0" err="1"/>
              <a:t>critical</a:t>
            </a:r>
            <a:r>
              <a:rPr lang="fr-FR" altLang="fr-FR" dirty="0"/>
              <a:t> to life, with an </a:t>
            </a:r>
            <a:r>
              <a:rPr lang="fr-FR" altLang="fr-FR" dirty="0" err="1"/>
              <a:t>anthropogenic</a:t>
            </a:r>
            <a:r>
              <a:rPr lang="fr-FR" altLang="fr-FR" dirty="0"/>
              <a:t> </a:t>
            </a:r>
            <a:r>
              <a:rPr lang="fr-FR" altLang="fr-FR" dirty="0" err="1"/>
              <a:t>evolution</a:t>
            </a:r>
            <a:endParaRPr lang="fr-FR" altLang="fr-FR" dirty="0"/>
          </a:p>
          <a:p>
            <a:pPr lvl="1"/>
            <a:r>
              <a:rPr lang="fr-FR" altLang="fr-FR" dirty="0" err="1"/>
              <a:t>Subject</a:t>
            </a:r>
            <a:r>
              <a:rPr lang="fr-FR" altLang="fr-FR" dirty="0"/>
              <a:t> to </a:t>
            </a:r>
            <a:r>
              <a:rPr lang="fr-FR" altLang="fr-FR" dirty="0" err="1"/>
              <a:t>tipping</a:t>
            </a:r>
            <a:r>
              <a:rPr lang="fr-FR" altLang="fr-FR" dirty="0"/>
              <a:t> points (</a:t>
            </a:r>
            <a:r>
              <a:rPr lang="fr-FR" altLang="fr-FR" dirty="0" err="1"/>
              <a:t>supposed</a:t>
            </a:r>
            <a:r>
              <a:rPr lang="fr-FR" altLang="fr-FR" dirty="0"/>
              <a:t> or </a:t>
            </a:r>
            <a:r>
              <a:rPr lang="fr-FR" altLang="fr-FR" dirty="0" err="1"/>
              <a:t>expected</a:t>
            </a:r>
            <a:r>
              <a:rPr lang="fr-FR" altLang="fr-FR" dirty="0"/>
              <a:t>)</a:t>
            </a:r>
          </a:p>
          <a:p>
            <a:pPr lvl="2"/>
            <a:r>
              <a:rPr lang="fr-FR" altLang="fr-FR" b="1" dirty="0" err="1"/>
              <a:t>Threshold</a:t>
            </a:r>
            <a:r>
              <a:rPr lang="fr-FR" altLang="fr-FR" dirty="0"/>
              <a:t> </a:t>
            </a:r>
            <a:r>
              <a:rPr lang="fr-FR" altLang="fr-FR" dirty="0" err="1"/>
              <a:t>unknown</a:t>
            </a:r>
            <a:r>
              <a:rPr lang="fr-FR" altLang="fr-FR" dirty="0"/>
              <a:t> or </a:t>
            </a:r>
            <a:r>
              <a:rPr lang="fr-FR" altLang="fr-FR" dirty="0" err="1"/>
              <a:t>illknown</a:t>
            </a:r>
            <a:endParaRPr lang="fr-FR" altLang="fr-FR" dirty="0"/>
          </a:p>
          <a:p>
            <a:pPr lvl="2"/>
            <a:r>
              <a:rPr lang="fr-FR" altLang="fr-FR" dirty="0" err="1"/>
              <a:t>Crossing</a:t>
            </a:r>
            <a:r>
              <a:rPr lang="fr-FR" altLang="fr-FR" dirty="0"/>
              <a:t> the </a:t>
            </a:r>
            <a:r>
              <a:rPr lang="fr-FR" altLang="fr-FR" dirty="0" err="1"/>
              <a:t>threshold</a:t>
            </a:r>
            <a:r>
              <a:rPr lang="fr-FR" altLang="fr-FR" dirty="0"/>
              <a:t> would </a:t>
            </a:r>
            <a:r>
              <a:rPr lang="fr-FR" altLang="fr-FR" dirty="0" err="1"/>
              <a:t>be</a:t>
            </a:r>
            <a:r>
              <a:rPr lang="fr-FR" altLang="fr-FR" dirty="0"/>
              <a:t> </a:t>
            </a:r>
            <a:r>
              <a:rPr lang="fr-FR" altLang="fr-FR" b="1" dirty="0" err="1"/>
              <a:t>irreversible</a:t>
            </a:r>
            <a:r>
              <a:rPr lang="fr-FR" altLang="fr-FR" dirty="0"/>
              <a:t> (or for a long time)</a:t>
            </a:r>
          </a:p>
          <a:p>
            <a:pPr lvl="2"/>
            <a:r>
              <a:rPr lang="fr-FR" altLang="fr-FR" dirty="0" err="1"/>
              <a:t>Consequences</a:t>
            </a:r>
            <a:r>
              <a:rPr lang="fr-FR" altLang="fr-FR" dirty="0"/>
              <a:t> of being </a:t>
            </a:r>
            <a:r>
              <a:rPr lang="fr-FR" altLang="fr-FR" dirty="0" err="1"/>
              <a:t>beyond</a:t>
            </a:r>
            <a:r>
              <a:rPr lang="fr-FR" altLang="fr-FR" dirty="0"/>
              <a:t> </a:t>
            </a:r>
            <a:r>
              <a:rPr lang="fr-FR" altLang="fr-FR" dirty="0" err="1"/>
              <a:t>threshold</a:t>
            </a:r>
            <a:r>
              <a:rPr lang="fr-FR" altLang="fr-FR" dirty="0"/>
              <a:t> </a:t>
            </a:r>
            <a:r>
              <a:rPr lang="fr-FR" altLang="fr-FR" b="1" dirty="0" err="1"/>
              <a:t>unknown</a:t>
            </a:r>
            <a:r>
              <a:rPr lang="fr-FR" altLang="fr-FR" dirty="0"/>
              <a:t> (</a:t>
            </a:r>
            <a:r>
              <a:rPr lang="fr-FR" altLang="fr-FR" dirty="0" err="1"/>
              <a:t>untested</a:t>
            </a:r>
            <a:r>
              <a:rPr lang="fr-FR" altLang="fr-FR" dirty="0"/>
              <a:t>)</a:t>
            </a:r>
          </a:p>
          <a:p>
            <a:pPr lvl="2"/>
            <a:r>
              <a:rPr lang="fr-FR" altLang="fr-FR" dirty="0"/>
              <a:t>Not </a:t>
            </a:r>
            <a:r>
              <a:rPr lang="fr-FR" altLang="fr-FR" dirty="0" err="1"/>
              <a:t>only</a:t>
            </a:r>
            <a:r>
              <a:rPr lang="fr-FR" altLang="fr-FR" dirty="0"/>
              <a:t> a </a:t>
            </a:r>
            <a:r>
              <a:rPr lang="fr-FR" altLang="fr-FR" b="1" dirty="0" err="1"/>
              <a:t>threshold</a:t>
            </a:r>
            <a:r>
              <a:rPr lang="fr-FR" altLang="fr-FR" b="1" dirty="0"/>
              <a:t> </a:t>
            </a:r>
            <a:r>
              <a:rPr lang="fr-FR" altLang="fr-FR" dirty="0"/>
              <a:t>but also a </a:t>
            </a:r>
            <a:r>
              <a:rPr lang="fr-FR" altLang="fr-FR" b="1" dirty="0"/>
              <a:t>speed</a:t>
            </a:r>
            <a:r>
              <a:rPr lang="fr-FR" altLang="fr-FR" dirty="0"/>
              <a:t> to the </a:t>
            </a:r>
            <a:r>
              <a:rPr lang="fr-FR" altLang="fr-FR" dirty="0" err="1"/>
              <a:t>threshold</a:t>
            </a:r>
            <a:r>
              <a:rPr lang="fr-FR" altLang="fr-FR" dirty="0"/>
              <a:t> (and </a:t>
            </a:r>
            <a:r>
              <a:rPr lang="fr-FR" altLang="fr-FR" dirty="0" err="1"/>
              <a:t>beyond</a:t>
            </a:r>
            <a:r>
              <a:rPr lang="fr-FR" altLang="fr-FR" dirty="0"/>
              <a:t>): </a:t>
            </a:r>
            <a:br>
              <a:rPr lang="fr-FR" altLang="fr-FR" dirty="0"/>
            </a:br>
            <a:r>
              <a:rPr lang="fr-FR" altLang="fr-FR" dirty="0" err="1"/>
              <a:t>reducing</a:t>
            </a:r>
            <a:r>
              <a:rPr lang="fr-FR" altLang="fr-FR" dirty="0"/>
              <a:t> adaptation </a:t>
            </a:r>
            <a:r>
              <a:rPr lang="fr-FR" altLang="fr-FR" dirty="0" err="1"/>
              <a:t>possibility</a:t>
            </a:r>
            <a:r>
              <a:rPr lang="fr-FR" altLang="fr-FR" dirty="0"/>
              <a:t> of </a:t>
            </a:r>
            <a:r>
              <a:rPr lang="fr-FR" altLang="fr-FR" dirty="0" err="1"/>
              <a:t>humans</a:t>
            </a:r>
            <a:r>
              <a:rPr lang="fr-FR" altLang="fr-FR" dirty="0"/>
              <a:t>, </a:t>
            </a:r>
            <a:r>
              <a:rPr lang="fr-FR" altLang="fr-FR" dirty="0" err="1"/>
              <a:t>human</a:t>
            </a:r>
            <a:r>
              <a:rPr lang="fr-FR" altLang="fr-FR" dirty="0"/>
              <a:t> </a:t>
            </a:r>
            <a:r>
              <a:rPr lang="fr-FR" altLang="fr-FR" dirty="0" err="1"/>
              <a:t>societies</a:t>
            </a:r>
            <a:r>
              <a:rPr lang="fr-FR" altLang="fr-FR" dirty="0"/>
              <a:t>, </a:t>
            </a:r>
            <a:r>
              <a:rPr lang="fr-FR" altLang="fr-FR" dirty="0" err="1"/>
              <a:t>ecosystem</a:t>
            </a:r>
            <a:r>
              <a:rPr lang="fr-FR" altLang="fr-FR" dirty="0"/>
              <a:t> </a:t>
            </a:r>
            <a:r>
              <a:rPr lang="fr-FR" altLang="fr-FR" dirty="0" err="1"/>
              <a:t>humans</a:t>
            </a:r>
            <a:r>
              <a:rPr lang="fr-FR" altLang="fr-FR" dirty="0"/>
              <a:t> </a:t>
            </a:r>
            <a:r>
              <a:rPr lang="fr-FR" altLang="fr-FR" dirty="0" err="1"/>
              <a:t>depends</a:t>
            </a:r>
            <a:r>
              <a:rPr lang="fr-FR" altLang="fr-FR" dirty="0"/>
              <a:t> on</a:t>
            </a:r>
          </a:p>
          <a:p>
            <a:pPr lvl="1"/>
            <a:endParaRPr lang="fr-FR" altLang="fr-FR" dirty="0"/>
          </a:p>
          <a:p>
            <a:pPr lvl="1"/>
            <a:endParaRPr lang="fr-FR" altLang="fr-FR" dirty="0"/>
          </a:p>
          <a:p>
            <a:pPr lvl="1"/>
            <a:endParaRPr lang="fr-FR" altLang="fr-FR" dirty="0"/>
          </a:p>
          <a:p>
            <a:pPr lvl="1"/>
            <a:endParaRPr lang="fr-FR" alt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5C300B1-AE1D-4AA4-B780-C065BFB2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19F45C8-8109-4ED5-9D95-5DF7E91B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Where to ? Inside </a:t>
            </a:r>
            <a:r>
              <a:rPr lang="fr-FR" dirty="0" err="1"/>
              <a:t>earth</a:t>
            </a:r>
            <a:r>
              <a:rPr lang="fr-FR" dirty="0"/>
              <a:t> </a:t>
            </a:r>
            <a:r>
              <a:rPr lang="fr-FR" dirty="0" err="1"/>
              <a:t>carrying</a:t>
            </a:r>
            <a:r>
              <a:rPr lang="fr-FR" dirty="0"/>
              <a:t> capacity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3A0D01C-9C33-42AC-8473-6D107CCA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1838"/>
            <a:ext cx="2881015" cy="251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E0DEC-26DE-4F92-BF72-1E352C56C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246" y="642917"/>
            <a:ext cx="57600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fr-FR" alt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Rockström</a:t>
            </a:r>
            <a:r>
              <a:rPr lang="fr-FR" alt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, J., Steffen, W., </a:t>
            </a:r>
            <a:r>
              <a:rPr lang="fr-FR" alt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Noone</a:t>
            </a:r>
            <a:r>
              <a:rPr lang="fr-FR" alt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, K., &amp; Persson, Å., FS. (2009). A </a:t>
            </a:r>
            <a:r>
              <a:rPr lang="fr-FR" alt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safe</a:t>
            </a:r>
            <a:r>
              <a:rPr lang="fr-FR" alt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operating space for </a:t>
            </a:r>
            <a:r>
              <a:rPr lang="fr-FR" alt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humanity</a:t>
            </a:r>
            <a:r>
              <a:rPr lang="fr-FR" alt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. Nature, 461 (</a:t>
            </a:r>
            <a:r>
              <a:rPr lang="fr-FR" alt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September</a:t>
            </a:r>
            <a:r>
              <a:rPr lang="fr-FR" alt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).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fr-FR" altLang="fr-FR" sz="1200" dirty="0">
              <a:solidFill>
                <a:schemeClr val="accent1"/>
              </a:solidFill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Steffen W., Richardson K.,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Rockström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J., Cornell S.,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Fetzer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I., Bennett E., … Carpenter S., 2015. "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Planetary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boundaries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: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Guiding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human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development on a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changing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chemeClr val="accent1"/>
                </a:solidFill>
                <a:cs typeface="Calibri" panose="020F0502020204030204" pitchFamily="34" charset="0"/>
              </a:rPr>
              <a:t>planet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", </a:t>
            </a:r>
            <a:r>
              <a:rPr lang="fr-FR" sz="1200" i="1" dirty="0">
                <a:solidFill>
                  <a:schemeClr val="accent1"/>
                </a:solidFill>
                <a:cs typeface="Calibri" panose="020F0502020204030204" pitchFamily="34" charset="0"/>
              </a:rPr>
              <a:t>Science (New York, N.Y.)</a:t>
            </a:r>
            <a:r>
              <a:rPr lang="fr-FR" sz="1200" dirty="0">
                <a:solidFill>
                  <a:schemeClr val="accent1"/>
                </a:solidFill>
                <a:cs typeface="Calibri" panose="020F0502020204030204" pitchFamily="34" charset="0"/>
              </a:rPr>
              <a:t>, 348(6240), 1217. </a:t>
            </a:r>
            <a:endParaRPr lang="fr-FR" altLang="fr-FR" sz="12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D8E2F6E-8789-4AE2-A30A-A0DE19B1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52" y="1990705"/>
            <a:ext cx="4121414" cy="44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4B68910-A6E7-4785-8D9C-19B8F8DF0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" y="3670364"/>
            <a:ext cx="3901440" cy="2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B1507AC8-174F-4461-AA57-59020D6A5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6019800" cy="1752600"/>
          </a:xfrm>
        </p:spPr>
        <p:txBody>
          <a:bodyPr/>
          <a:lstStyle/>
          <a:p>
            <a:r>
              <a:rPr lang="fr-FR" dirty="0" err="1">
                <a:solidFill>
                  <a:schemeClr val="bg1"/>
                </a:solidFill>
              </a:rPr>
              <a:t>Demographics&amp;economics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Welcome</a:t>
            </a:r>
            <a:r>
              <a:rPr lang="fr-FR" dirty="0">
                <a:solidFill>
                  <a:schemeClr val="bg1"/>
                </a:solidFill>
              </a:rPr>
              <a:t> to the </a:t>
            </a:r>
            <a:r>
              <a:rPr lang="fr-FR" dirty="0" err="1">
                <a:solidFill>
                  <a:schemeClr val="bg1"/>
                </a:solidFill>
              </a:rPr>
              <a:t>Anthropocene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The increased pressure on </a:t>
            </a:r>
            <a:r>
              <a:rPr lang="fr-FR" dirty="0" err="1">
                <a:solidFill>
                  <a:schemeClr val="bg1"/>
                </a:solidFill>
              </a:rPr>
              <a:t>Earth</a:t>
            </a:r>
            <a:r>
              <a:rPr lang="fr-FR" dirty="0">
                <a:solidFill>
                  <a:schemeClr val="bg1"/>
                </a:solidFill>
              </a:rPr>
              <a:t>: the Great </a:t>
            </a:r>
            <a:r>
              <a:rPr lang="fr-FR" dirty="0" err="1">
                <a:solidFill>
                  <a:schemeClr val="bg1"/>
                </a:solidFill>
              </a:rPr>
              <a:t>Acceleration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Boundaries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human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activity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Infinite</a:t>
            </a:r>
            <a:r>
              <a:rPr lang="fr-FR" dirty="0">
                <a:solidFill>
                  <a:schemeClr val="bg1"/>
                </a:solidFill>
              </a:rPr>
              <a:t> growth in a </a:t>
            </a:r>
            <a:r>
              <a:rPr lang="fr-FR" dirty="0" err="1">
                <a:solidFill>
                  <a:schemeClr val="bg1"/>
                </a:solidFill>
              </a:rPr>
              <a:t>finite</a:t>
            </a:r>
            <a:r>
              <a:rPr lang="fr-FR">
                <a:solidFill>
                  <a:schemeClr val="bg1"/>
                </a:solidFill>
              </a:rPr>
              <a:t> world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8B63E1-93F9-4B48-8B00-382FEDF347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457200"/>
          </a:xfrm>
        </p:spPr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3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1BE8A-4E7A-4507-9241-572CAD5B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definition</a:t>
            </a:r>
            <a:r>
              <a:rPr lang="fr-FR" dirty="0"/>
              <a:t> for the </a:t>
            </a:r>
            <a:r>
              <a:rPr lang="fr-FR" dirty="0" err="1"/>
              <a:t>limit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8CD2CD-1211-4A81-AAF8-F3235C68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20688"/>
            <a:ext cx="4572000" cy="6048400"/>
          </a:xfrm>
        </p:spPr>
        <p:txBody>
          <a:bodyPr/>
          <a:lstStyle/>
          <a:p>
            <a:r>
              <a:rPr lang="fr-FR" dirty="0"/>
              <a:t>Based on radical </a:t>
            </a:r>
            <a:r>
              <a:rPr lang="fr-FR" dirty="0" err="1"/>
              <a:t>uncertainty</a:t>
            </a:r>
            <a:endParaRPr lang="fr-FR" dirty="0"/>
          </a:p>
          <a:p>
            <a:pPr lvl="1"/>
            <a:r>
              <a:rPr lang="fr-FR" dirty="0"/>
              <a:t>Frank Knight</a:t>
            </a:r>
          </a:p>
          <a:p>
            <a:pPr lvl="1"/>
            <a:r>
              <a:rPr lang="fr-FR" dirty="0"/>
              <a:t>Black Swan</a:t>
            </a:r>
          </a:p>
          <a:p>
            <a:pPr lvl="1"/>
            <a:r>
              <a:rPr lang="fr-FR" dirty="0"/>
              <a:t>What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know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know</a:t>
            </a:r>
          </a:p>
          <a:p>
            <a:pPr lvl="1"/>
            <a:r>
              <a:rPr lang="fr-FR" dirty="0" err="1"/>
              <a:t>Precautionary</a:t>
            </a:r>
            <a:r>
              <a:rPr lang="fr-FR" dirty="0"/>
              <a:t> </a:t>
            </a:r>
            <a:r>
              <a:rPr lang="fr-FR" dirty="0" err="1"/>
              <a:t>principle</a:t>
            </a:r>
            <a:r>
              <a:rPr lang="fr-FR" dirty="0"/>
              <a:t> or Hans Jonas « Our power to do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greater</a:t>
            </a:r>
            <a:r>
              <a:rPr lang="fr-FR" dirty="0"/>
              <a:t> than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ability</a:t>
            </a:r>
            <a:r>
              <a:rPr lang="fr-FR" dirty="0"/>
              <a:t> to </a:t>
            </a:r>
            <a:r>
              <a:rPr lang="fr-FR" dirty="0" err="1"/>
              <a:t>forcast</a:t>
            </a:r>
            <a:r>
              <a:rPr lang="fr-FR" dirty="0"/>
              <a:t> » or the end of flat </a:t>
            </a:r>
            <a:r>
              <a:rPr lang="fr-FR" dirty="0" err="1"/>
              <a:t>earth</a:t>
            </a:r>
            <a:endParaRPr lang="fr-FR" dirty="0"/>
          </a:p>
          <a:p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catastrophy</a:t>
            </a:r>
            <a:r>
              <a:rPr lang="fr-FR" dirty="0"/>
              <a:t>, zone to </a:t>
            </a:r>
            <a:r>
              <a:rPr lang="fr-FR" dirty="0" err="1"/>
              <a:t>be</a:t>
            </a:r>
            <a:r>
              <a:rPr lang="fr-FR" dirty="0"/>
              <a:t> avoided: </a:t>
            </a:r>
            <a:r>
              <a:rPr lang="fr-FR" dirty="0" err="1"/>
              <a:t>conservatism</a:t>
            </a:r>
            <a:r>
              <a:rPr lang="fr-FR" dirty="0"/>
              <a:t> or </a:t>
            </a:r>
            <a:r>
              <a:rPr lang="fr-FR" dirty="0" err="1"/>
              <a:t>stewardship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E0320C-602B-493D-919D-C5B98BF6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933" y="489072"/>
            <a:ext cx="4362092" cy="24358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B781BE-5AA4-4C76-8740-BC270B8EA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81" y="3088432"/>
            <a:ext cx="7085088" cy="33126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E83B7D-396F-48B5-8618-245A6EE3E15C}"/>
              </a:ext>
            </a:extLst>
          </p:cNvPr>
          <p:cNvSpPr/>
          <p:nvPr/>
        </p:nvSpPr>
        <p:spPr>
          <a:xfrm>
            <a:off x="1280281" y="6364613"/>
            <a:ext cx="6954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rgbClr val="0070C0"/>
                </a:solidFill>
              </a:rPr>
              <a:t>Sterner</a:t>
            </a:r>
            <a:r>
              <a:rPr lang="fr-FR" sz="1000" dirty="0">
                <a:solidFill>
                  <a:srgbClr val="0070C0"/>
                </a:solidFill>
              </a:rPr>
              <a:t>, T., Barbier, E. B., Bateman, I., van den </a:t>
            </a:r>
            <a:r>
              <a:rPr lang="fr-FR" sz="1000" dirty="0" err="1">
                <a:solidFill>
                  <a:srgbClr val="0070C0"/>
                </a:solidFill>
              </a:rPr>
              <a:t>Bijgaart</a:t>
            </a:r>
            <a:r>
              <a:rPr lang="fr-FR" sz="1000" dirty="0">
                <a:solidFill>
                  <a:srgbClr val="0070C0"/>
                </a:solidFill>
              </a:rPr>
              <a:t>, I., Crépin, A. S., </a:t>
            </a:r>
            <a:r>
              <a:rPr lang="fr-FR" sz="1000" dirty="0" err="1">
                <a:solidFill>
                  <a:srgbClr val="0070C0"/>
                </a:solidFill>
              </a:rPr>
              <a:t>Edenhofer</a:t>
            </a:r>
            <a:r>
              <a:rPr lang="fr-FR" sz="1000" dirty="0">
                <a:solidFill>
                  <a:srgbClr val="0070C0"/>
                </a:solidFill>
              </a:rPr>
              <a:t>, O., … Robinson, A. (2019). Policy design for the </a:t>
            </a:r>
            <a:r>
              <a:rPr lang="fr-FR" sz="1000" dirty="0" err="1">
                <a:solidFill>
                  <a:srgbClr val="0070C0"/>
                </a:solidFill>
              </a:rPr>
              <a:t>Anthropocene</a:t>
            </a:r>
            <a:r>
              <a:rPr lang="fr-FR" sz="1000" dirty="0">
                <a:solidFill>
                  <a:srgbClr val="0070C0"/>
                </a:solidFill>
              </a:rPr>
              <a:t>. </a:t>
            </a:r>
            <a:r>
              <a:rPr lang="fr-FR" sz="1000" i="1" dirty="0">
                <a:solidFill>
                  <a:srgbClr val="0070C0"/>
                </a:solidFill>
              </a:rPr>
              <a:t>Nature </a:t>
            </a:r>
            <a:r>
              <a:rPr lang="fr-FR" sz="1000" i="1" dirty="0" err="1">
                <a:solidFill>
                  <a:srgbClr val="0070C0"/>
                </a:solidFill>
              </a:rPr>
              <a:t>Sustainability</a:t>
            </a:r>
            <a:r>
              <a:rPr lang="fr-FR" sz="1000" dirty="0">
                <a:solidFill>
                  <a:srgbClr val="0070C0"/>
                </a:solidFill>
              </a:rPr>
              <a:t>, </a:t>
            </a:r>
            <a:r>
              <a:rPr lang="fr-FR" sz="1000" i="1" dirty="0">
                <a:solidFill>
                  <a:srgbClr val="0070C0"/>
                </a:solidFill>
              </a:rPr>
              <a:t>2</a:t>
            </a:r>
            <a:r>
              <a:rPr lang="fr-FR" sz="1000" dirty="0">
                <a:solidFill>
                  <a:srgbClr val="0070C0"/>
                </a:solidFill>
              </a:rPr>
              <a:t>(1), 14–21. https://doi.org/10.1038/s41893-018-0194-x</a:t>
            </a:r>
            <a:endParaRPr lang="fr-FR" sz="1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839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Local (</a:t>
            </a:r>
            <a:r>
              <a:rPr lang="fr-FR" dirty="0" err="1"/>
              <a:t>regional</a:t>
            </a:r>
            <a:r>
              <a:rPr lang="fr-FR" dirty="0"/>
              <a:t>) </a:t>
            </a:r>
            <a:r>
              <a:rPr lang="fr-FR" dirty="0" err="1"/>
              <a:t>carrying</a:t>
            </a:r>
            <a:r>
              <a:rPr lang="fr-FR" dirty="0"/>
              <a:t> </a:t>
            </a:r>
            <a:r>
              <a:rPr lang="fr-FR" dirty="0" err="1"/>
              <a:t>capacity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2420"/>
            <a:ext cx="8064129" cy="54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5A1510-8287-4862-8D35-5C822C84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1" y="2547938"/>
            <a:ext cx="8856662" cy="3667145"/>
          </a:xfrm>
        </p:spPr>
        <p:txBody>
          <a:bodyPr/>
          <a:lstStyle/>
          <a:p>
            <a:r>
              <a:rPr lang="en-US" b="0" dirty="0"/>
              <a:t>The great acceleration: Impact of human activity has increased rapidly since WWII</a:t>
            </a:r>
          </a:p>
          <a:p>
            <a:endParaRPr lang="en-US" b="0" dirty="0"/>
          </a:p>
          <a:p>
            <a:r>
              <a:rPr lang="en-US" b="0" dirty="0"/>
              <a:t>Climate change is one limit (among other) to human activity on earth</a:t>
            </a:r>
          </a:p>
          <a:p>
            <a:pPr lvl="1"/>
            <a:r>
              <a:rPr lang="en-US" dirty="0"/>
              <a:t>Carrying capacity</a:t>
            </a:r>
          </a:p>
          <a:p>
            <a:pPr lvl="1"/>
            <a:r>
              <a:rPr lang="en-US" b="0" dirty="0"/>
              <a:t>Carbon budget</a:t>
            </a:r>
          </a:p>
          <a:p>
            <a:endParaRPr lang="en-US" b="0" dirty="0"/>
          </a:p>
          <a:p>
            <a:r>
              <a:rPr lang="en-US" b="0" dirty="0"/>
              <a:t>Whereas it does not impose zero growth or negative growth, it has strong consequences on economic possibilities</a:t>
            </a:r>
          </a:p>
          <a:p>
            <a:pPr lvl="1"/>
            <a:r>
              <a:rPr lang="en-US" b="0" dirty="0"/>
              <a:t>it imposes a change in relative prices</a:t>
            </a:r>
          </a:p>
          <a:p>
            <a:pPr lvl="1"/>
            <a:r>
              <a:rPr lang="en-US" b="0" dirty="0"/>
              <a:t>it  will change the definition of output, modifying relative scarcities</a:t>
            </a:r>
          </a:p>
          <a:p>
            <a:pPr lvl="1"/>
            <a:r>
              <a:rPr lang="en-US" b="0" dirty="0"/>
              <a:t>it will have strong distributional consequences</a:t>
            </a:r>
          </a:p>
          <a:p>
            <a:pPr lvl="1"/>
            <a:r>
              <a:rPr lang="en-US" b="0" dirty="0"/>
              <a:t>it will be a major organizational challenge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27D9B30-B1C6-4890-8717-3A5FEA5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Madman</a:t>
            </a:r>
            <a:r>
              <a:rPr lang="fr-FR" dirty="0"/>
              <a:t> or </a:t>
            </a:r>
            <a:r>
              <a:rPr lang="fr-FR" dirty="0" err="1"/>
              <a:t>economist</a:t>
            </a:r>
            <a:r>
              <a:rPr lang="fr-FR" dirty="0"/>
              <a:t>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2AF465-3157-4512-9DC7-B7EDB9CBD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566738"/>
            <a:ext cx="1476375" cy="19812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7EEEBD-5C29-46EA-AD2B-8C6BF07F4F41}"/>
              </a:ext>
            </a:extLst>
          </p:cNvPr>
          <p:cNvSpPr txBox="1"/>
          <p:nvPr/>
        </p:nvSpPr>
        <p:spPr>
          <a:xfrm>
            <a:off x="1979712" y="90872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Anyone who thinks that you can have infinite growth on a planet with finite resources is either a madman or an economist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Kenneth E. Boulding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1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7375218E-933F-424E-9BDB-F5B6A272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Demographics&amp;economics : More and more humans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A145E50-5588-4564-B5A1-A040CC08C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344529"/>
              </p:ext>
            </p:extLst>
          </p:nvPr>
        </p:nvGraphicFramePr>
        <p:xfrm>
          <a:off x="427037" y="5855206"/>
          <a:ext cx="8289925" cy="885825"/>
        </p:xfrm>
        <a:graphic>
          <a:graphicData uri="http://schemas.openxmlformats.org/drawingml/2006/table">
            <a:tbl>
              <a:tblPr/>
              <a:tblGrid>
                <a:gridCol w="12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</a:t>
                      </a:r>
                      <a:b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 billions)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1804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1927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1960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1974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1987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1999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2040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Years elapsed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1442" marR="91442" marT="45736" marB="45736" anchor="ctr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42" marR="91442" marT="45736" marB="45736" horzOverflow="overflow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72" name="Rectangle 3">
            <a:extLst>
              <a:ext uri="{FF2B5EF4-FFF2-40B4-BE49-F238E27FC236}">
                <a16:creationId xmlns:a16="http://schemas.microsoft.com/office/drawing/2014/main" id="{019B29AB-1C51-4451-A290-1087D4FFA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30773" name="Picture 6">
            <a:extLst>
              <a:ext uri="{FF2B5EF4-FFF2-40B4-BE49-F238E27FC236}">
                <a16:creationId xmlns:a16="http://schemas.microsoft.com/office/drawing/2014/main" id="{AF555871-5E0A-4794-A2A3-A31546906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1" y="617537"/>
            <a:ext cx="8668783" cy="41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438AE90-0016-4DC3-BB46-51E6D1DA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1" y="620688"/>
            <a:ext cx="7633543" cy="6048400"/>
          </a:xfrm>
        </p:spPr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8B7E62AA-35A2-405D-ACAC-682DA8E82FC3}"/>
                  </a:ext>
                </a:extLst>
              </p14:cNvPr>
              <p14:cNvContentPartPr/>
              <p14:nvPr/>
            </p14:nvContentPartPr>
            <p14:xfrm>
              <a:off x="8285040" y="1597320"/>
              <a:ext cx="347400" cy="13035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8B7E62AA-35A2-405D-ACAC-682DA8E82F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75680" y="1587960"/>
                <a:ext cx="366120" cy="132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E94A2-3971-4781-A4A5-4CA24109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Klein et al (2010) estimation of world population, HYDE 3.1 </a:t>
            </a:r>
            <a:r>
              <a:rPr lang="fr-FR" dirty="0" err="1"/>
              <a:t>database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66FA8E-60C4-4EFF-8E8B-2B1D0F9C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0" y="620688"/>
            <a:ext cx="7859659" cy="5530014"/>
          </a:xfrm>
          <a:prstGeom prst="rect">
            <a:avLst/>
          </a:prstGeom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FC4DA28-D651-40AD-B525-43339477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57B7E-F14A-4497-9675-3C93CDF8857C}"/>
              </a:ext>
            </a:extLst>
          </p:cNvPr>
          <p:cNvSpPr/>
          <p:nvPr/>
        </p:nvSpPr>
        <p:spPr>
          <a:xfrm>
            <a:off x="755576" y="608658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000" kern="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Klein </a:t>
            </a:r>
            <a:r>
              <a:rPr lang="en-US" sz="1000" kern="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Goldewijk</a:t>
            </a:r>
            <a:r>
              <a:rPr lang="en-US" sz="1000" kern="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K., </a:t>
            </a:r>
            <a:r>
              <a:rPr lang="en-US" sz="1000" kern="0" dirty="0" err="1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Beusen</a:t>
            </a:r>
            <a:r>
              <a:rPr lang="en-US" sz="1000" kern="0" dirty="0">
                <a:solidFill>
                  <a:schemeClr val="accent1"/>
                </a:solidFill>
                <a:latin typeface="Calibri" pitchFamily="34" charset="0"/>
                <a:cs typeface="Calibri" panose="020F0502020204030204" pitchFamily="34" charset="0"/>
              </a:rPr>
              <a:t> A. and Janssen P., 2010. "Long-term dynamic modeling of global population and built-up area in a spatially explicit way: HYDE 3.1", Holocene, 20(4), 565–573. doi:10.1177/0959683609356587</a:t>
            </a:r>
          </a:p>
        </p:txBody>
      </p:sp>
    </p:spTree>
    <p:extLst>
      <p:ext uri="{BB962C8B-B14F-4D97-AF65-F5344CB8AC3E}">
        <p14:creationId xmlns:p14="http://schemas.microsoft.com/office/powerpoint/2010/main" val="223071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99DE5-234D-43A2-B307-7E580573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Cropland settlement (HYDE 3.1)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109AEF-7FBA-48D5-A3C0-6720E6878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756869-03C9-42D2-B931-2E7F125A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763592"/>
            <a:ext cx="5399856" cy="3393383"/>
          </a:xfrm>
          <a:prstGeom prst="rect">
            <a:avLst/>
          </a:prstGeom>
        </p:spPr>
      </p:pic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ECDB734B-838A-4FDB-B009-0563011EB3D6}"/>
              </a:ext>
            </a:extLst>
          </p:cNvPr>
          <p:cNvSpPr txBox="1">
            <a:spLocks/>
          </p:cNvSpPr>
          <p:nvPr/>
        </p:nvSpPr>
        <p:spPr bwMode="auto">
          <a:xfrm>
            <a:off x="179512" y="6150702"/>
            <a:ext cx="86423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Klein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Goldewijk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K.,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Beusen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A., Van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Drecht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G. and De Vos M., 2011. "The HYDE 3.1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spatially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explicit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database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of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human-induced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global land-use change over the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past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 12,000 </a:t>
            </a:r>
            <a:r>
              <a:rPr lang="fr-FR" sz="1000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years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", </a:t>
            </a:r>
            <a:r>
              <a:rPr lang="fr-FR" sz="1000" i="1" kern="0" dirty="0">
                <a:solidFill>
                  <a:schemeClr val="accent1"/>
                </a:solidFill>
                <a:cs typeface="Calibri" panose="020F0502020204030204" pitchFamily="34" charset="0"/>
              </a:rPr>
              <a:t>Global </a:t>
            </a:r>
            <a:r>
              <a:rPr lang="fr-FR" sz="1000" i="1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Ecology</a:t>
            </a:r>
            <a:r>
              <a:rPr lang="fr-FR" sz="1000" i="1" kern="0" dirty="0">
                <a:solidFill>
                  <a:schemeClr val="accent1"/>
                </a:solidFill>
                <a:cs typeface="Calibri" panose="020F0502020204030204" pitchFamily="34" charset="0"/>
              </a:rPr>
              <a:t> and </a:t>
            </a:r>
            <a:r>
              <a:rPr lang="fr-FR" sz="1000" i="1" kern="0" dirty="0" err="1">
                <a:solidFill>
                  <a:schemeClr val="accent1"/>
                </a:solidFill>
                <a:cs typeface="Calibri" panose="020F0502020204030204" pitchFamily="34" charset="0"/>
              </a:rPr>
              <a:t>Biogeography</a:t>
            </a:r>
            <a:r>
              <a:rPr lang="fr-FR" sz="1000" kern="0" dirty="0">
                <a:solidFill>
                  <a:schemeClr val="accent1"/>
                </a:solidFill>
                <a:cs typeface="Calibri" panose="020F0502020204030204" pitchFamily="34" charset="0"/>
              </a:rPr>
              <a:t>, 20(1), 73–86. doi:10.1111/j.1466-8238.2010.00587.x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27A605-A0CB-47E0-A2AB-4EE165F8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44" y="611457"/>
            <a:ext cx="3384376" cy="214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0BD52C8-47A8-4333-BBE9-76587CDFB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2696"/>
            <a:ext cx="7489527" cy="5522387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>
                <a:solidFill>
                  <a:schemeClr val="accent1"/>
                </a:solidFill>
              </a:rPr>
              <a:t>Steffen W., Broadgate W., Deutsch L., Gaffney O. and Ludwig C., 2015. "The trajectory of the </a:t>
            </a:r>
            <a:r>
              <a:rPr lang="en-US" sz="1600" b="0" dirty="0" err="1">
                <a:solidFill>
                  <a:schemeClr val="accent1"/>
                </a:solidFill>
              </a:rPr>
              <a:t>anthropocene</a:t>
            </a:r>
            <a:r>
              <a:rPr lang="en-US" sz="1600" b="0" dirty="0">
                <a:solidFill>
                  <a:schemeClr val="accent1"/>
                </a:solidFill>
              </a:rPr>
              <a:t>: The great acceleration", </a:t>
            </a:r>
            <a:r>
              <a:rPr lang="en-US" sz="1600" b="0" i="1" dirty="0">
                <a:solidFill>
                  <a:schemeClr val="accent1"/>
                </a:solidFill>
              </a:rPr>
              <a:t>Anthropocene Review</a:t>
            </a:r>
            <a:r>
              <a:rPr lang="en-US" sz="1600" b="0" dirty="0">
                <a:solidFill>
                  <a:schemeClr val="accent1"/>
                </a:solidFill>
              </a:rPr>
              <a:t>, 2(1), 81–98. </a:t>
            </a:r>
          </a:p>
          <a:p>
            <a:pPr marL="0" indent="0">
              <a:buNone/>
            </a:pPr>
            <a:endParaRPr lang="en-US" sz="1600" b="0" dirty="0"/>
          </a:p>
          <a:p>
            <a:r>
              <a:rPr lang="en-US" sz="1600" b="0" dirty="0" err="1"/>
              <a:t>Initialy</a:t>
            </a:r>
            <a:r>
              <a:rPr lang="en-US" sz="1600" b="0" dirty="0"/>
              <a:t> published in 2004, following McNeil “</a:t>
            </a:r>
            <a:r>
              <a:rPr lang="en-US" sz="1600" b="0" i="1" dirty="0"/>
              <a:t>Something New Under the Sun: An Environmental History of the Twentieth-Century World</a:t>
            </a:r>
            <a:r>
              <a:rPr lang="en-US" sz="1600" b="0" dirty="0"/>
              <a:t>”, accounting for quantitative history of human-environment interaction. Updated in 2015, data up to 2010.</a:t>
            </a:r>
          </a:p>
          <a:p>
            <a:pPr lvl="1"/>
            <a:r>
              <a:rPr lang="en-US" dirty="0"/>
              <a:t>Video version : Welcome to the Anthropocene, </a:t>
            </a:r>
            <a:r>
              <a:rPr lang="en-US" dirty="0">
                <a:hlinkClick r:id="rId2"/>
              </a:rPr>
              <a:t>http://vimeo.com/39048998</a:t>
            </a:r>
            <a:endParaRPr lang="en-US" dirty="0"/>
          </a:p>
          <a:p>
            <a:pPr lvl="1"/>
            <a:endParaRPr lang="fr-FR" dirty="0"/>
          </a:p>
          <a:p>
            <a:endParaRPr lang="fr-FR" sz="1600" dirty="0"/>
          </a:p>
          <a:p>
            <a:r>
              <a:rPr lang="fr-FR" sz="1600" dirty="0" err="1"/>
              <a:t>Anthropocene</a:t>
            </a:r>
            <a:r>
              <a:rPr lang="fr-FR" sz="1600" dirty="0"/>
              <a:t> </a:t>
            </a:r>
            <a:r>
              <a:rPr lang="fr-FR" sz="1600" b="0" dirty="0"/>
              <a:t>(Paul </a:t>
            </a:r>
            <a:r>
              <a:rPr lang="fr-FR" sz="1600" b="0" dirty="0" err="1"/>
              <a:t>Crutzen</a:t>
            </a:r>
            <a:r>
              <a:rPr lang="fr-FR" sz="1600" b="0" dirty="0"/>
              <a:t>, 2000’s, </a:t>
            </a:r>
            <a:r>
              <a:rPr lang="fr-FR" sz="1600" b="0" dirty="0" err="1"/>
              <a:t>earlier</a:t>
            </a:r>
            <a:r>
              <a:rPr lang="fr-FR" sz="1600" b="0" dirty="0"/>
              <a:t> occurrences in 1938, 1960’s) </a:t>
            </a:r>
            <a:r>
              <a:rPr lang="fr-FR" sz="1600" b="0" dirty="0" err="1"/>
              <a:t>is</a:t>
            </a:r>
            <a:r>
              <a:rPr lang="fr-FR" sz="1600" b="0" dirty="0"/>
              <a:t> a </a:t>
            </a:r>
            <a:r>
              <a:rPr lang="fr-FR" sz="1600" b="0" dirty="0" err="1"/>
              <a:t>geological</a:t>
            </a:r>
            <a:r>
              <a:rPr lang="fr-FR" sz="1600" b="0" dirty="0"/>
              <a:t> </a:t>
            </a:r>
            <a:r>
              <a:rPr lang="fr-FR" sz="1600" b="0" dirty="0" err="1"/>
              <a:t>period</a:t>
            </a:r>
            <a:r>
              <a:rPr lang="fr-FR" sz="1600" b="0" dirty="0"/>
              <a:t> </a:t>
            </a:r>
            <a:r>
              <a:rPr lang="fr-FR" sz="1600" b="0" dirty="0" err="1"/>
              <a:t>identified</a:t>
            </a:r>
            <a:r>
              <a:rPr lang="fr-FR" sz="1600" b="0" dirty="0"/>
              <a:t> as a layer </a:t>
            </a:r>
            <a:r>
              <a:rPr lang="fr-FR" sz="1600" b="0" dirty="0" err="1"/>
              <a:t>specific</a:t>
            </a:r>
            <a:r>
              <a:rPr lang="fr-FR" sz="1600" b="0" dirty="0"/>
              <a:t> to </a:t>
            </a:r>
            <a:r>
              <a:rPr lang="fr-FR" sz="1600" b="0" dirty="0" err="1"/>
              <a:t>human</a:t>
            </a:r>
            <a:r>
              <a:rPr lang="fr-FR" sz="1600" b="0" dirty="0"/>
              <a:t> </a:t>
            </a:r>
            <a:r>
              <a:rPr lang="fr-FR" sz="1600" b="0" dirty="0" err="1"/>
              <a:t>activity</a:t>
            </a:r>
            <a:r>
              <a:rPr lang="fr-FR" sz="1600" b="0" dirty="0"/>
              <a:t>. Layer of radioactive </a:t>
            </a:r>
            <a:r>
              <a:rPr lang="fr-FR" sz="1600" b="0" dirty="0" err="1"/>
              <a:t>material</a:t>
            </a:r>
            <a:r>
              <a:rPr lang="fr-FR" sz="1600" b="0" dirty="0"/>
              <a:t> after </a:t>
            </a:r>
            <a:r>
              <a:rPr lang="fr-FR" sz="1600" b="0" dirty="0" err="1"/>
              <a:t>nuclear</a:t>
            </a:r>
            <a:r>
              <a:rPr lang="fr-FR" sz="1600" b="0" dirty="0"/>
              <a:t> tests and layer of pollution can </a:t>
            </a:r>
            <a:r>
              <a:rPr lang="fr-FR" sz="1600" b="0" dirty="0" err="1"/>
              <a:t>be</a:t>
            </a:r>
            <a:r>
              <a:rPr lang="fr-FR" sz="1600" b="0" dirty="0"/>
              <a:t> </a:t>
            </a:r>
            <a:r>
              <a:rPr lang="fr-FR" sz="1600" b="0" dirty="0" err="1"/>
              <a:t>measured</a:t>
            </a:r>
            <a:r>
              <a:rPr lang="fr-FR" sz="1600" b="0" dirty="0"/>
              <a:t> (</a:t>
            </a:r>
            <a:r>
              <a:rPr lang="fr-FR" sz="1600" b="0" dirty="0" err="1"/>
              <a:t>stratigraphy</a:t>
            </a:r>
            <a:r>
              <a:rPr lang="fr-FR" sz="1600" b="0" dirty="0"/>
              <a:t>).</a:t>
            </a:r>
          </a:p>
          <a:p>
            <a:pPr lvl="1"/>
            <a:r>
              <a:rPr lang="fr-FR" sz="1400" dirty="0" err="1"/>
              <a:t>Starting</a:t>
            </a:r>
            <a:r>
              <a:rPr lang="fr-FR" sz="1400" dirty="0"/>
              <a:t> date of </a:t>
            </a:r>
            <a:r>
              <a:rPr lang="fr-FR" sz="1400" dirty="0" err="1"/>
              <a:t>anthropocene</a:t>
            </a:r>
            <a:r>
              <a:rPr lang="fr-FR" sz="1400" dirty="0"/>
              <a:t> has been </a:t>
            </a:r>
            <a:r>
              <a:rPr lang="fr-FR" sz="1400" dirty="0" err="1"/>
              <a:t>proposed</a:t>
            </a:r>
            <a:r>
              <a:rPr lang="fr-FR" sz="1400" dirty="0"/>
              <a:t> to </a:t>
            </a:r>
            <a:r>
              <a:rPr lang="fr-FR" sz="1400" dirty="0" err="1"/>
              <a:t>be</a:t>
            </a:r>
            <a:r>
              <a:rPr lang="fr-FR" sz="1400" dirty="0"/>
              <a:t> 1945, first </a:t>
            </a:r>
            <a:r>
              <a:rPr lang="fr-FR" sz="1400" dirty="0" err="1"/>
              <a:t>nuclear</a:t>
            </a:r>
            <a:r>
              <a:rPr lang="fr-FR" sz="1400" dirty="0"/>
              <a:t> explosion (Trinity, test before Hiroshima and Nagasaki).</a:t>
            </a:r>
          </a:p>
          <a:p>
            <a:pPr lvl="1"/>
            <a:r>
              <a:rPr lang="fr-FR" b="0" dirty="0" err="1"/>
              <a:t>We’ll</a:t>
            </a:r>
            <a:r>
              <a:rPr lang="fr-FR" b="0" dirty="0"/>
              <a:t> talk </a:t>
            </a:r>
            <a:r>
              <a:rPr lang="fr-FR" b="0" dirty="0" err="1"/>
              <a:t>later</a:t>
            </a:r>
            <a:r>
              <a:rPr lang="fr-FR" b="0" dirty="0"/>
              <a:t> of W.F. </a:t>
            </a:r>
            <a:r>
              <a:rPr lang="fr-FR" b="0" dirty="0" err="1"/>
              <a:t>Ruddiman</a:t>
            </a:r>
            <a:r>
              <a:rPr lang="fr-FR" dirty="0" err="1"/>
              <a:t>’s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anthropocene</a:t>
            </a:r>
            <a:r>
              <a:rPr lang="fr-FR" dirty="0"/>
              <a:t> </a:t>
            </a:r>
            <a:r>
              <a:rPr lang="fr-FR" dirty="0" err="1"/>
              <a:t>hypothesis</a:t>
            </a:r>
            <a:endParaRPr lang="fr-FR" sz="1400" b="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B9C3CA0-3B82-45AC-A278-E0D3E13FC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Trajectory</a:t>
            </a:r>
            <a:r>
              <a:rPr lang="fr-FR" dirty="0"/>
              <a:t> of </a:t>
            </a:r>
            <a:r>
              <a:rPr lang="fr-FR" dirty="0" err="1"/>
              <a:t>Anthropocene</a:t>
            </a:r>
            <a:r>
              <a:rPr lang="fr-FR" dirty="0"/>
              <a:t>: The Great </a:t>
            </a:r>
            <a:r>
              <a:rPr lang="fr-FR" dirty="0" err="1"/>
              <a:t>Acceleration</a:t>
            </a:r>
            <a:endParaRPr lang="fr-FR" dirty="0"/>
          </a:p>
        </p:txBody>
      </p:sp>
      <p:pic>
        <p:nvPicPr>
          <p:cNvPr id="4" name="Picture 8" descr="Du nouveau sous le soleil: une histoire de l'environnement mondial au XXe siècle">
            <a:extLst>
              <a:ext uri="{FF2B5EF4-FFF2-40B4-BE49-F238E27FC236}">
                <a16:creationId xmlns:a16="http://schemas.microsoft.com/office/drawing/2014/main" id="{01F01E26-27A0-4216-84D5-0008A926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8797"/>
          <a:stretch>
            <a:fillRect/>
          </a:stretch>
        </p:blipFill>
        <p:spPr bwMode="auto">
          <a:xfrm>
            <a:off x="7790050" y="514249"/>
            <a:ext cx="12350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scription de cette image, Ã©galement commentÃ©e ci-aprÃ¨s">
            <a:extLst>
              <a:ext uri="{FF2B5EF4-FFF2-40B4-BE49-F238E27FC236}">
                <a16:creationId xmlns:a16="http://schemas.microsoft.com/office/drawing/2014/main" id="{AE58BC2E-02E2-40D3-B9DE-C561B44BA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9" y="3068960"/>
            <a:ext cx="1100206" cy="151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7/78/Trinity_Test_Fireball_16ms.jpg">
            <a:extLst>
              <a:ext uri="{FF2B5EF4-FFF2-40B4-BE49-F238E27FC236}">
                <a16:creationId xmlns:a16="http://schemas.microsoft.com/office/drawing/2014/main" id="{1160F71E-D8C8-467F-ACC3-F3ECF35C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50" y="4851874"/>
            <a:ext cx="2193125" cy="14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9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A03093-081E-4129-9B7C-607C7E76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2696"/>
            <a:ext cx="3025775" cy="5522387"/>
          </a:xfrm>
        </p:spPr>
        <p:txBody>
          <a:bodyPr/>
          <a:lstStyle/>
          <a:p>
            <a:r>
              <a:rPr lang="en-US" sz="1400" dirty="0"/>
              <a:t>Population increases</a:t>
            </a:r>
          </a:p>
          <a:p>
            <a:pPr lvl="1"/>
            <a:r>
              <a:rPr lang="en-US" sz="1200" dirty="0"/>
              <a:t>Expected to stabilize to 10b people by 2050</a:t>
            </a:r>
          </a:p>
          <a:p>
            <a:pPr lvl="1"/>
            <a:r>
              <a:rPr lang="en-US" sz="1200" dirty="0"/>
              <a:t>Confidence interval large [8b,12b]</a:t>
            </a:r>
          </a:p>
          <a:p>
            <a:pPr lvl="1"/>
            <a:r>
              <a:rPr lang="en-US" sz="1200" dirty="0"/>
              <a:t>Date unsure, could be 2100</a:t>
            </a:r>
          </a:p>
          <a:p>
            <a:pPr lvl="1"/>
            <a:r>
              <a:rPr lang="en-US" sz="1200" dirty="0"/>
              <a:t>Main uncertainties</a:t>
            </a:r>
          </a:p>
          <a:p>
            <a:pPr lvl="2"/>
            <a:r>
              <a:rPr lang="en-US" sz="1000" dirty="0"/>
              <a:t>Life expectancy, demographic transition, impact of </a:t>
            </a:r>
            <a:r>
              <a:rPr lang="en-US" sz="1000" dirty="0" err="1"/>
              <a:t>cure&amp;illness</a:t>
            </a:r>
            <a:endParaRPr lang="en-US" sz="1000" dirty="0"/>
          </a:p>
          <a:p>
            <a:pPr lvl="2"/>
            <a:r>
              <a:rPr lang="en-US" sz="1000" dirty="0"/>
              <a:t>Impact of climate change and climate induced violence</a:t>
            </a:r>
          </a:p>
          <a:p>
            <a:r>
              <a:rPr lang="en-US" sz="1400" dirty="0"/>
              <a:t>GDP per head accelerate</a:t>
            </a:r>
          </a:p>
          <a:p>
            <a:pPr lvl="1"/>
            <a:r>
              <a:rPr lang="en-US" sz="1200" dirty="0"/>
              <a:t>Main driver, great convergence</a:t>
            </a:r>
          </a:p>
          <a:p>
            <a:pPr lvl="1"/>
            <a:r>
              <a:rPr lang="en-US" sz="1200" dirty="0"/>
              <a:t>1b people in developed countries</a:t>
            </a:r>
          </a:p>
          <a:p>
            <a:pPr lvl="1"/>
            <a:r>
              <a:rPr lang="en-US" sz="1200" dirty="0"/>
              <a:t>3b peoples in rapidly growing countries</a:t>
            </a:r>
          </a:p>
          <a:p>
            <a:pPr lvl="1"/>
            <a:r>
              <a:rPr lang="en-US" sz="1200" dirty="0"/>
              <a:t>3b in emerging countries</a:t>
            </a:r>
          </a:p>
          <a:p>
            <a:pPr lvl="1"/>
            <a:r>
              <a:rPr lang="en-US" sz="1200" dirty="0"/>
              <a:t>3b more to come in the next decades</a:t>
            </a:r>
          </a:p>
          <a:p>
            <a:r>
              <a:rPr lang="en-US" sz="1400" dirty="0"/>
              <a:t>Main trends</a:t>
            </a:r>
          </a:p>
          <a:p>
            <a:pPr lvl="1"/>
            <a:r>
              <a:rPr lang="en-US" sz="1200" dirty="0"/>
              <a:t>1950 acceleration</a:t>
            </a:r>
          </a:p>
          <a:p>
            <a:pPr lvl="1"/>
            <a:r>
              <a:rPr lang="en-US" sz="1200" dirty="0" err="1"/>
              <a:t>Globalisation</a:t>
            </a:r>
            <a:r>
              <a:rPr lang="en-US" sz="1200" dirty="0"/>
              <a:t> inducing a new acceleration</a:t>
            </a:r>
          </a:p>
          <a:p>
            <a:pPr lvl="1"/>
            <a:r>
              <a:rPr lang="en-US" sz="1200" dirty="0"/>
              <a:t>Changing composition</a:t>
            </a:r>
          </a:p>
          <a:p>
            <a:pPr lvl="1"/>
            <a:r>
              <a:rPr lang="en-US" sz="1200" dirty="0"/>
              <a:t>Some variables have started to plateau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C00655-7EE1-4CA7-BC73-3A416FBB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Great </a:t>
            </a:r>
            <a:r>
              <a:rPr lang="fr-FR" dirty="0" err="1"/>
              <a:t>Acceleration</a:t>
            </a:r>
            <a:r>
              <a:rPr lang="fr-FR" dirty="0"/>
              <a:t>: sources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3775EA-B66E-4181-8918-9B2816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716" y="625629"/>
            <a:ext cx="5688112" cy="5823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18A35429-A99B-468A-969E-A6AA901AFC1A}"/>
                  </a:ext>
                </a:extLst>
              </p14:cNvPr>
              <p14:cNvContentPartPr/>
              <p14:nvPr/>
            </p14:nvContentPartPr>
            <p14:xfrm>
              <a:off x="8230320" y="3161520"/>
              <a:ext cx="2520" cy="21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18A35429-A99B-468A-969E-A6AA901AFC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1960" y="758520"/>
                <a:ext cx="3890520" cy="30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58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4138E62-9CC0-4FA5-85DC-1B2F95F4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692696"/>
            <a:ext cx="3025775" cy="5522387"/>
          </a:xfrm>
        </p:spPr>
        <p:txBody>
          <a:bodyPr/>
          <a:lstStyle/>
          <a:p>
            <a:r>
              <a:rPr lang="en-US" sz="1400" dirty="0"/>
              <a:t>Consequences on the global ecosystem are massive</a:t>
            </a:r>
          </a:p>
          <a:p>
            <a:pPr lvl="1"/>
            <a:r>
              <a:rPr lang="en-US" sz="1200" dirty="0"/>
              <a:t>Emissions of GHG [CO</a:t>
            </a:r>
            <a:r>
              <a:rPr lang="en-US" sz="1200" baseline="-25000" dirty="0"/>
              <a:t>2</a:t>
            </a:r>
            <a:r>
              <a:rPr lang="en-US" sz="1200" dirty="0"/>
              <a:t>, CH</a:t>
            </a:r>
            <a:r>
              <a:rPr lang="en-US" sz="1200" baseline="-25000" dirty="0"/>
              <a:t>4</a:t>
            </a:r>
            <a:r>
              <a:rPr lang="en-US" sz="1200" dirty="0"/>
              <a:t>] induce global warming, and climate change</a:t>
            </a:r>
          </a:p>
          <a:p>
            <a:pPr lvl="1"/>
            <a:r>
              <a:rPr lang="en-US" sz="1200" dirty="0"/>
              <a:t>But also cause acidification of oceans</a:t>
            </a:r>
          </a:p>
          <a:p>
            <a:pPr lvl="1"/>
            <a:r>
              <a:rPr lang="en-US" sz="1200" dirty="0"/>
              <a:t>Nitrogen and phosphorus open loops are adding stress</a:t>
            </a:r>
          </a:p>
          <a:p>
            <a:pPr lvl="1"/>
            <a:r>
              <a:rPr lang="en-US" sz="1200" dirty="0"/>
              <a:t>A rapidly changing environment, in amplitude and </a:t>
            </a:r>
            <a:r>
              <a:rPr lang="en-US" sz="1200" b="1" dirty="0"/>
              <a:t>speed </a:t>
            </a:r>
            <a:r>
              <a:rPr lang="en-US" sz="1200" dirty="0"/>
              <a:t>rarely seen in the past is in “global mass extinction” scope</a:t>
            </a:r>
          </a:p>
          <a:p>
            <a:r>
              <a:rPr lang="en-US" sz="1400" dirty="0"/>
              <a:t>Risks are to cross tipping point</a:t>
            </a:r>
          </a:p>
          <a:p>
            <a:pPr lvl="1"/>
            <a:r>
              <a:rPr lang="en-US" sz="1200" dirty="0"/>
              <a:t>Irreversible change</a:t>
            </a:r>
          </a:p>
          <a:p>
            <a:pPr lvl="1"/>
            <a:r>
              <a:rPr lang="en-US" sz="1200" dirty="0"/>
              <a:t>Loss of environmental services</a:t>
            </a:r>
          </a:p>
          <a:p>
            <a:pPr lvl="1"/>
            <a:r>
              <a:rPr lang="en-US" sz="1200" dirty="0"/>
              <a:t>Fall in support capacity of environment</a:t>
            </a:r>
          </a:p>
          <a:p>
            <a:pPr lvl="2"/>
            <a:r>
              <a:rPr lang="en-US" sz="1000" dirty="0"/>
              <a:t>Agriculture,</a:t>
            </a:r>
          </a:p>
          <a:p>
            <a:pPr lvl="2"/>
            <a:r>
              <a:rPr lang="en-US" sz="1000" dirty="0"/>
              <a:t>Climate and infrastructure</a:t>
            </a:r>
          </a:p>
          <a:p>
            <a:pPr lvl="1"/>
            <a:endParaRPr lang="en-US" sz="12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C9FDC15-4D47-419C-BCB5-F4C3B709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Great </a:t>
            </a:r>
            <a:r>
              <a:rPr lang="fr-FR" dirty="0" err="1"/>
              <a:t>Acceleration</a:t>
            </a:r>
            <a:r>
              <a:rPr lang="fr-FR" dirty="0"/>
              <a:t>: </a:t>
            </a:r>
            <a:r>
              <a:rPr lang="fr-FR" dirty="0" err="1"/>
              <a:t>consequences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D01FBF-4485-48B0-821E-30EDB0EE0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37" y="635541"/>
            <a:ext cx="5600570" cy="5771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22CCA01D-BE80-4530-9110-BF8454338E54}"/>
                  </a:ext>
                </a:extLst>
              </p14:cNvPr>
              <p14:cNvContentPartPr/>
              <p14:nvPr/>
            </p14:nvContentPartPr>
            <p14:xfrm>
              <a:off x="7489800" y="1091520"/>
              <a:ext cx="605880" cy="4608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22CCA01D-BE80-4530-9110-BF8454338E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7400" y="673560"/>
                <a:ext cx="4624560" cy="41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15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5051E-FF14-4372-B0C1-4437EC77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Population projections</a:t>
            </a:r>
          </a:p>
        </p:txBody>
      </p:sp>
      <p:pic>
        <p:nvPicPr>
          <p:cNvPr id="2050" name="Picture 2" descr="https://population.un.org/wpp/Graphs/2_Probabilistic%20Projections/1_Population/1_Total%20Population/World.png">
            <a:extLst>
              <a:ext uri="{FF2B5EF4-FFF2-40B4-BE49-F238E27FC236}">
                <a16:creationId xmlns:a16="http://schemas.microsoft.com/office/drawing/2014/main" id="{D7220768-7D96-4746-B129-228BAD1D1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45" y="538493"/>
            <a:ext cx="5184130" cy="38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opulation.un.org/wpp/Graphs/2_Probabilistic%20Projections/1_Population/1_Total%20Population/High-income%20countries.png">
            <a:extLst>
              <a:ext uri="{FF2B5EF4-FFF2-40B4-BE49-F238E27FC236}">
                <a16:creationId xmlns:a16="http://schemas.microsoft.com/office/drawing/2014/main" id="{C6AFBE72-0C86-46E1-AEA1-FF41D451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3" y="4361049"/>
            <a:ext cx="288127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60265F-09FF-40EA-A317-AB09625FA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896" y="4365104"/>
            <a:ext cx="2881277" cy="216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A8A611-EC6A-43D7-A85B-20BCF7496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4365104"/>
            <a:ext cx="2881290" cy="2160000"/>
          </a:xfrm>
          <a:prstGeom prst="rect">
            <a:avLst/>
          </a:prstGeom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8A8B4B37-38F1-46BA-A23C-A2FC6405E8BF}"/>
              </a:ext>
            </a:extLst>
          </p:cNvPr>
          <p:cNvSpPr txBox="1">
            <a:spLocks/>
          </p:cNvSpPr>
          <p:nvPr/>
        </p:nvSpPr>
        <p:spPr bwMode="auto">
          <a:xfrm>
            <a:off x="250825" y="692696"/>
            <a:ext cx="3457945" cy="55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400" kern="0" dirty="0"/>
              <a:t>2017 UN projections</a:t>
            </a:r>
          </a:p>
          <a:p>
            <a:pPr lvl="1"/>
            <a:r>
              <a:rPr lang="fr-FR" sz="1200" kern="0" dirty="0" err="1"/>
              <a:t>Upward</a:t>
            </a:r>
            <a:r>
              <a:rPr lang="fr-FR" sz="1200" kern="0" dirty="0"/>
              <a:t> </a:t>
            </a:r>
            <a:r>
              <a:rPr lang="fr-FR" sz="1200" kern="0" dirty="0" err="1"/>
              <a:t>revision</a:t>
            </a:r>
            <a:endParaRPr lang="fr-FR" sz="1200" kern="0" dirty="0"/>
          </a:p>
          <a:p>
            <a:pPr lvl="1"/>
            <a:r>
              <a:rPr lang="fr-FR" sz="1200" kern="0" dirty="0"/>
              <a:t>Peak </a:t>
            </a:r>
            <a:r>
              <a:rPr lang="fr-FR" sz="1200" kern="0" dirty="0" err="1"/>
              <a:t>around</a:t>
            </a:r>
            <a:r>
              <a:rPr lang="fr-FR" sz="1200" kern="0" dirty="0"/>
              <a:t> 11b (10b) by 2100 (2050)</a:t>
            </a:r>
          </a:p>
          <a:p>
            <a:pPr lvl="1"/>
            <a:r>
              <a:rPr lang="fr-FR" sz="1200" kern="0" dirty="0"/>
              <a:t>No </a:t>
            </a:r>
            <a:r>
              <a:rPr lang="fr-FR" sz="1200" kern="0" dirty="0" err="1"/>
              <a:t>wars</a:t>
            </a:r>
            <a:r>
              <a:rPr lang="fr-FR" sz="1200" kern="0" dirty="0"/>
              <a:t>, no </a:t>
            </a:r>
            <a:r>
              <a:rPr lang="fr-FR" sz="1200" kern="0" dirty="0" err="1"/>
              <a:t>pandemics</a:t>
            </a:r>
            <a:r>
              <a:rPr lang="fr-FR" sz="1200" kern="0" dirty="0"/>
              <a:t>, no climate change</a:t>
            </a:r>
          </a:p>
          <a:p>
            <a:pPr lvl="1"/>
            <a:r>
              <a:rPr lang="fr-FR" sz="1200" kern="0" dirty="0"/>
              <a:t>Sensitive to </a:t>
            </a:r>
            <a:r>
              <a:rPr lang="fr-FR" sz="1200" kern="0" dirty="0" err="1"/>
              <a:t>fertility</a:t>
            </a:r>
            <a:endParaRPr lang="fr-FR" sz="12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C0E1878D-1C9F-4AEA-9049-C165302D355F}"/>
                  </a:ext>
                </a:extLst>
              </p14:cNvPr>
              <p14:cNvContentPartPr/>
              <p14:nvPr/>
            </p14:nvContentPartPr>
            <p14:xfrm>
              <a:off x="6251040" y="2719440"/>
              <a:ext cx="74520" cy="8028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C0E1878D-1C9F-4AEA-9049-C165302D35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1680" y="2442240"/>
                <a:ext cx="93240" cy="5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594750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 presse 2310200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ésentation presse 2310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ésentation presse 23102006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ésentation presse 23102006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presse 23102006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presse 23102006</Template>
  <TotalTime>13058</TotalTime>
  <Words>1874</Words>
  <Application>Microsoft Office PowerPoint</Application>
  <PresentationFormat>Affichage à l'écran (4:3)</PresentationFormat>
  <Paragraphs>232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Wingdings</vt:lpstr>
      <vt:lpstr>présentation presse 23102006</vt:lpstr>
      <vt:lpstr>S3. Economics of Environment : the Age of Constraints Limits to human activity</vt:lpstr>
      <vt:lpstr>Présentation PowerPoint</vt:lpstr>
      <vt:lpstr>Demographics&amp;economics : More and more humans</vt:lpstr>
      <vt:lpstr>Klein et al (2010) estimation of world population, HYDE 3.1 database</vt:lpstr>
      <vt:lpstr>Cropland settlement (HYDE 3.1) </vt:lpstr>
      <vt:lpstr>The Trajectory of Anthropocene: The Great Acceleration</vt:lpstr>
      <vt:lpstr>The Great Acceleration: sources</vt:lpstr>
      <vt:lpstr>The Great Acceleration: consequences</vt:lpstr>
      <vt:lpstr>Population projections</vt:lpstr>
      <vt:lpstr>Arithmetic of growth</vt:lpstr>
      <vt:lpstr>Pressure on earth is increasing and going over the limit</vt:lpstr>
      <vt:lpstr>The case for energy</vt:lpstr>
      <vt:lpstr>Présentation PowerPoint</vt:lpstr>
      <vt:lpstr>World CO2 emissions : various sources</vt:lpstr>
      <vt:lpstr>Accelerating CO2 emissions, due to GDP per capita</vt:lpstr>
      <vt:lpstr>Share per countries</vt:lpstr>
      <vt:lpstr>more and more, richer and richer human being implies more needs</vt:lpstr>
      <vt:lpstr>A limited carrying capacity</vt:lpstr>
      <vt:lpstr>Where to ? Inside earth carrying capacity</vt:lpstr>
      <vt:lpstr>A definition for the limit</vt:lpstr>
      <vt:lpstr>Local (regional) carrying capacity</vt:lpstr>
      <vt:lpstr>Madman or economist ?</vt:lpstr>
    </vt:vector>
  </TitlesOfParts>
  <Company>ofce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Régulation de l’économie mondiale l’ultime utopie ?</dc:title>
  <dc:creator>timbeau</dc:creator>
  <cp:lastModifiedBy>Xavier Timbeau</cp:lastModifiedBy>
  <cp:revision>907</cp:revision>
  <dcterms:created xsi:type="dcterms:W3CDTF">2006-11-27T08:50:29Z</dcterms:created>
  <dcterms:modified xsi:type="dcterms:W3CDTF">2023-01-23T18:07:50Z</dcterms:modified>
</cp:coreProperties>
</file>